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3"/>
    <p:sldMasterId id="2147483705" r:id="rId4"/>
    <p:sldMasterId id="2147483706" r:id="rId5"/>
    <p:sldMasterId id="2147483707" r:id="rId6"/>
    <p:sldMasterId id="214748370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</p:sldIdLst>
  <p:sldSz cy="5143500" cx="9144000"/>
  <p:notesSz cx="6858000" cy="9144000"/>
  <p:embeddedFontLst>
    <p:embeddedFont>
      <p:font typeface="Caveat"/>
      <p:regular r:id="rId93"/>
      <p:bold r:id="rId94"/>
    </p:embeddedFont>
    <p:embeddedFont>
      <p:font typeface="Montserra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Montserrat-regular.fntdata"/><Relationship Id="rId94" Type="http://schemas.openxmlformats.org/officeDocument/2006/relationships/font" Target="fonts/Caveat-bold.fntdata"/><Relationship Id="rId97" Type="http://schemas.openxmlformats.org/officeDocument/2006/relationships/font" Target="fonts/Montserrat-italic.fntdata"/><Relationship Id="rId96" Type="http://schemas.openxmlformats.org/officeDocument/2006/relationships/font" Target="fonts/Montserrat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98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font" Target="fonts/Caveat-regular.fntdata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bdd251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5bdd251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2f6d660e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2f6d660e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2f6d660e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2f6d660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2f6d660e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2f6d660e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2f6d660e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2f6d660e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2f6d660e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2f6d660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2f6d660e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2f6d660e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2f6d660e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2f6d660e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2f6d660e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2f6d660e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2f6d660e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2f6d660e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2f6d660e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2f6d660e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5bdd251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5bdd251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2f6d660e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2f6d660e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2f6d660e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2f6d660e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2f6d660e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2f6d660e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2f6d660e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2f6d660e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2f6d660e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2f6d660e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2f6d660e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2f6d660e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2f6d660e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2f6d660e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2f6d660e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2f6d660e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2f6d660e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2f6d660e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2f6d660e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2f6d660e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f6d660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f6d660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2f6d660e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2f6d660e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2f6d660e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2f6d660e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2f6d660e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2f6d660e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62f6d660e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62f6d660e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2f6d660e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2f6d660e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2f6d660e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2f6d660e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2f6d660e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2f6d660e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2f6d660e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2f6d660e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2f6d660e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2f6d660e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2f6d660e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2f6d660e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2f6d660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2f6d660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2f6d660e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62f6d660e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2f6d660e6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2f6d660e6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2f6d660e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2f6d660e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2f6d660e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62f6d660e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2f6d660e6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2f6d660e6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2f6d660e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2f6d660e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Boundary could be internet, or a logical security context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Each logical security context boundary enables defence in depth, unless credentials cross multiple boundaries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Developers shouldn’t push images direct to image registry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Cluster API is exposed to a lower security context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Cluster credentials are present in a lower security context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Developer and CI system becomes a high value targets, because they have write credentials for systems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No record of the desired/expected state of the cluster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2f6d660e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2f6d660e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Boundaries could be internet, or a logical security context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Separation of concerns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Each logical security context boundary enables defence in depth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Credentials limit access to services inside each logical security context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Developers can’t push directly to image registry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Cluster API &amp; credentials are never exposed/cross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Deploy agent retains credentials inside cluster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Separate config repo, </a:t>
            </a:r>
            <a:r>
              <a:rPr lang="en-GB">
                <a:solidFill>
                  <a:schemeClr val="dk1"/>
                </a:solidFill>
              </a:rPr>
              <a:t>independent</a:t>
            </a:r>
            <a:r>
              <a:rPr lang="en-GB"/>
              <a:t> source of truth of desired state of cluster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2f6d660e6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62f6d660e6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Boundaries could be internet, or a logical security context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Separation of concerns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Each logical security context boundary enables defence in depth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Credentials limit access to services inside each logical security context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Developers can’t push directly to image registry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Cluster API &amp; credentials are never exposed/cross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Deploy agent retains credentials inside cluster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Separate config repo, </a:t>
            </a:r>
            <a:r>
              <a:rPr lang="en-GB">
                <a:solidFill>
                  <a:schemeClr val="dk1"/>
                </a:solidFill>
              </a:rPr>
              <a:t>independent</a:t>
            </a:r>
            <a:r>
              <a:rPr lang="en-GB"/>
              <a:t> source of truth of desired state of cluster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2f6d660e6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2f6d660e6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Boundaries could be internet, or a logical security context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Separation of concerns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Each logical security context boundary enables defence in depth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Credentials limit access to services inside each logical security context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Developers can’t push directly to image registry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Cluster API &amp; credentials are never exposed/cross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Deploy agent retains credentials inside cluster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Separate config repo, </a:t>
            </a:r>
            <a:r>
              <a:rPr lang="en-GB">
                <a:solidFill>
                  <a:schemeClr val="dk1"/>
                </a:solidFill>
              </a:rPr>
              <a:t>independent</a:t>
            </a:r>
            <a:r>
              <a:rPr lang="en-GB"/>
              <a:t> source of truth of desired state of cluster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62f6d660e6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62f6d660e6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Boundaries could be internet, or a logical security context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Separation of concerns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Each logical security context boundary enables defence in depth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Credentials limit access to services inside each logical security context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Developers can’t push directly to image registry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Cluster API &amp; credentials are never exposed/cross boundary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Deploy agent retains credentials inside cluster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Separate config repo, </a:t>
            </a:r>
            <a:r>
              <a:rPr lang="en-GB">
                <a:solidFill>
                  <a:schemeClr val="dk1"/>
                </a:solidFill>
              </a:rPr>
              <a:t>independent</a:t>
            </a:r>
            <a:r>
              <a:rPr lang="en-GB"/>
              <a:t> source of truth of desired state of cluster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2f6d660e6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2f6d660e6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2f6d660e6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2f6d660e6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2f6d660e6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2f6d660e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62f6d660e6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62f6d660e6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2f6d660e6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2f6d660e6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2f6d660e6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2f6d660e6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2f6d660e6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62f6d660e6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62f6d660e6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62f6d660e6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2f6d660e6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2f6d660e6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2f6d660e6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2f6d660e6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62f6d660e6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62f6d660e6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2f6d660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2f6d660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2f6d660e6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62f6d660e6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62f6d660e6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62f6d660e6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2f6d660e6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2f6d660e6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62f6d660e6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62f6d660e6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2f6d660e6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2f6d660e6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62f6d660e6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62f6d660e6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62f6d660e6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62f6d660e6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2f6d660e6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2f6d660e6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62f6d660e6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62f6d660e6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f6d660e6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f6d660e6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2f6d660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2f6d660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2f6d660e6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2f6d660e6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62f6d660e6_0_1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62f6d660e6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62f6d660e6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62f6d660e6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62f6d660e6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62f6d660e6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62f6d660e6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62f6d660e6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62f6d660e6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62f6d660e6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62f6d660e6_0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62f6d660e6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62f6d660e6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62f6d660e6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62f6d660e6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62f6d660e6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62f6d660e6_0_1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62f6d660e6_0_1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2f6d660e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2f6d660e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62f6d660e6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62f6d660e6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62f6d660e6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62f6d660e6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2f6d660e6_0_1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2f6d660e6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2f6d660e6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62f6d660e6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62f6d660e6_0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62f6d660e6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2f6d660e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2f6d660e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6350" y="1682075"/>
            <a:ext cx="4859100" cy="15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6350" y="3310700"/>
            <a:ext cx="485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ww-cloud-logo-640.png"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75" y="992475"/>
            <a:ext cx="2911250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456350" y="1682075"/>
            <a:ext cx="4859100" cy="15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456350" y="3310700"/>
            <a:ext cx="485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ww-cloud-logo-640.png"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0275" y="992475"/>
            <a:ext cx="2911250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layout">
  <p:cSld name="TITLE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56350" y="1022350"/>
            <a:ext cx="82584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ITLE_2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56350" y="1442600"/>
            <a:ext cx="3602700" cy="26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722550" y="1174750"/>
            <a:ext cx="35442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4665425" y="1174750"/>
            <a:ext cx="41049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5D2A"/>
              </a:buClr>
              <a:buSzPts val="3000"/>
              <a:buFont typeface="Montserrat"/>
              <a:buNone/>
              <a:defRPr b="1" sz="3000">
                <a:solidFill>
                  <a:srgbClr val="F15D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168175"/>
            <a:ext cx="4449000" cy="42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02725" y="487450"/>
            <a:ext cx="3792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layout">
  <p:cSld name="TITLE_2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6350" y="1022350"/>
            <a:ext cx="82584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38007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" name="Google Shape;96;p23"/>
          <p:cNvSpPr txBox="1"/>
          <p:nvPr>
            <p:ph idx="1" type="subTitle"/>
          </p:nvPr>
        </p:nvSpPr>
        <p:spPr>
          <a:xfrm>
            <a:off x="952500" y="1101963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38007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ext +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56350" y="1442600"/>
            <a:ext cx="36027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 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layout">
  <p:cSld name="Standard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456350" y="1022350"/>
            <a:ext cx="82584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30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5D2A"/>
              </a:buClr>
              <a:buSzPts val="1400"/>
              <a:buFont typeface="Montserrat"/>
              <a:buNone/>
              <a:defRPr b="1" i="0" sz="3000" u="none" cap="none" strike="noStrike">
                <a:solidFill>
                  <a:srgbClr val="F15D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ctrTitle"/>
          </p:nvPr>
        </p:nvSpPr>
        <p:spPr>
          <a:xfrm>
            <a:off x="456350" y="1682075"/>
            <a:ext cx="48591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1" type="subTitle"/>
          </p:nvPr>
        </p:nvSpPr>
        <p:spPr>
          <a:xfrm>
            <a:off x="456350" y="3310700"/>
            <a:ext cx="485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ww-cloud-logo-640.png" id="128" name="Google Shape;1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274" y="992475"/>
            <a:ext cx="2903485" cy="49998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ITLE_2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6350" y="1442600"/>
            <a:ext cx="3602700" cy="26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 Layout 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722550" y="1174750"/>
            <a:ext cx="3544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2" type="body"/>
          </p:nvPr>
        </p:nvSpPr>
        <p:spPr>
          <a:xfrm>
            <a:off x="4665425" y="1174750"/>
            <a:ext cx="410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34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3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/>
          <p:nvPr/>
        </p:nvSpPr>
        <p:spPr>
          <a:xfrm>
            <a:off x="4572000" y="168175"/>
            <a:ext cx="4449000" cy="42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5"/>
          <p:cNvSpPr txBox="1"/>
          <p:nvPr>
            <p:ph idx="2" type="body"/>
          </p:nvPr>
        </p:nvSpPr>
        <p:spPr>
          <a:xfrm>
            <a:off x="4902725" y="487450"/>
            <a:ext cx="37929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3" name="Google Shape;143;p3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1" type="subTitle"/>
          </p:nvPr>
        </p:nvSpPr>
        <p:spPr>
          <a:xfrm>
            <a:off x="952500" y="1101962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0" name="Google Shape;150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311700" y="38007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ext + Imag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456350" y="1442600"/>
            <a:ext cx="36027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 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2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layout">
  <p:cSld name="Standard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6350" y="1022350"/>
            <a:ext cx="82584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2" name="Google Shape;172;p43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4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5D2A"/>
              </a:buClr>
              <a:buSzPts val="1400"/>
              <a:buFont typeface="Montserrat"/>
              <a:buNone/>
              <a:defRPr b="1" i="0" sz="3000" u="none" cap="none" strike="noStrike">
                <a:solidFill>
                  <a:srgbClr val="F15D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4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/>
          <p:nvPr>
            <p:ph type="ctrTitle"/>
          </p:nvPr>
        </p:nvSpPr>
        <p:spPr>
          <a:xfrm>
            <a:off x="456350" y="1682075"/>
            <a:ext cx="48591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45"/>
          <p:cNvSpPr txBox="1"/>
          <p:nvPr>
            <p:ph idx="1" type="subTitle"/>
          </p:nvPr>
        </p:nvSpPr>
        <p:spPr>
          <a:xfrm>
            <a:off x="456350" y="3310700"/>
            <a:ext cx="485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ww-cloud-logo-640.png" id="180" name="Google Shape;1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274" y="992475"/>
            <a:ext cx="2903485" cy="499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 Layout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4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/>
          <p:nvPr>
            <p:ph idx="1" type="body"/>
          </p:nvPr>
        </p:nvSpPr>
        <p:spPr>
          <a:xfrm>
            <a:off x="722550" y="1174750"/>
            <a:ext cx="3544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7" name="Google Shape;187;p47"/>
          <p:cNvSpPr txBox="1"/>
          <p:nvPr>
            <p:ph idx="2" type="body"/>
          </p:nvPr>
        </p:nvSpPr>
        <p:spPr>
          <a:xfrm>
            <a:off x="4665425" y="1174750"/>
            <a:ext cx="410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47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4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/>
          <p:nvPr/>
        </p:nvSpPr>
        <p:spPr>
          <a:xfrm>
            <a:off x="4572000" y="168175"/>
            <a:ext cx="4449000" cy="42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8"/>
          <p:cNvSpPr txBox="1"/>
          <p:nvPr>
            <p:ph idx="2" type="body"/>
          </p:nvPr>
        </p:nvSpPr>
        <p:spPr>
          <a:xfrm>
            <a:off x="4902725" y="487450"/>
            <a:ext cx="37929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5" name="Google Shape;195;p4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 type="blank">
  <p:cSld name="BLAN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9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49"/>
          <p:cNvSpPr txBox="1"/>
          <p:nvPr>
            <p:ph idx="1" type="subTitle"/>
          </p:nvPr>
        </p:nvSpPr>
        <p:spPr>
          <a:xfrm>
            <a:off x="952500" y="1101962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4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2" name="Google Shape;20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3" name="Google Shape;2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2"/>
          <p:cNvSpPr txBox="1"/>
          <p:nvPr>
            <p:ph type="ctrTitle"/>
          </p:nvPr>
        </p:nvSpPr>
        <p:spPr>
          <a:xfrm>
            <a:off x="456350" y="1682075"/>
            <a:ext cx="4859100" cy="15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p52"/>
          <p:cNvSpPr txBox="1"/>
          <p:nvPr>
            <p:ph idx="1" type="subTitle"/>
          </p:nvPr>
        </p:nvSpPr>
        <p:spPr>
          <a:xfrm>
            <a:off x="456350" y="3310700"/>
            <a:ext cx="485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ww-cloud-logo-640.png" id="211" name="Google Shape;2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75" y="992475"/>
            <a:ext cx="2911250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layout">
  <p:cSld name="TITLE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/>
          <p:nvPr>
            <p:ph idx="1" type="body"/>
          </p:nvPr>
        </p:nvSpPr>
        <p:spPr>
          <a:xfrm>
            <a:off x="456350" y="1022350"/>
            <a:ext cx="82584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5" name="Google Shape;215;p53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5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ITLE_2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9" name="Google Shape;219;p54"/>
          <p:cNvSpPr txBox="1"/>
          <p:nvPr>
            <p:ph idx="1" type="body"/>
          </p:nvPr>
        </p:nvSpPr>
        <p:spPr>
          <a:xfrm>
            <a:off x="456350" y="1442600"/>
            <a:ext cx="3602700" cy="26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0" name="Google Shape;220;p5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722550" y="1174750"/>
            <a:ext cx="35442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665425" y="1174750"/>
            <a:ext cx="41049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5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idx="1" type="body"/>
          </p:nvPr>
        </p:nvSpPr>
        <p:spPr>
          <a:xfrm>
            <a:off x="722550" y="1174750"/>
            <a:ext cx="35442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56"/>
          <p:cNvSpPr txBox="1"/>
          <p:nvPr>
            <p:ph idx="2" type="body"/>
          </p:nvPr>
        </p:nvSpPr>
        <p:spPr>
          <a:xfrm>
            <a:off x="4665425" y="1174750"/>
            <a:ext cx="41049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7" name="Google Shape;227;p56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8" name="Google Shape;228;p5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15D2A"/>
              </a:buClr>
              <a:buSzPts val="3000"/>
              <a:buFont typeface="Montserrat"/>
              <a:buNone/>
              <a:defRPr b="1" sz="3000">
                <a:solidFill>
                  <a:srgbClr val="F15D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5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8"/>
          <p:cNvSpPr/>
          <p:nvPr/>
        </p:nvSpPr>
        <p:spPr>
          <a:xfrm>
            <a:off x="4572000" y="168175"/>
            <a:ext cx="4449000" cy="42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5" name="Google Shape;235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6" name="Google Shape;236;p58"/>
          <p:cNvSpPr txBox="1"/>
          <p:nvPr>
            <p:ph idx="2" type="body"/>
          </p:nvPr>
        </p:nvSpPr>
        <p:spPr>
          <a:xfrm>
            <a:off x="4902725" y="487450"/>
            <a:ext cx="3792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7" name="Google Shape;237;p5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9"/>
          <p:cNvSpPr txBox="1"/>
          <p:nvPr>
            <p:ph idx="1" type="body"/>
          </p:nvPr>
        </p:nvSpPr>
        <p:spPr>
          <a:xfrm>
            <a:off x="311700" y="38007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240" name="Google Shape;240;p5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 type="blank">
  <p:cSld name="BLANK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0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3" name="Google Shape;243;p60"/>
          <p:cNvSpPr txBox="1"/>
          <p:nvPr>
            <p:ph idx="1" type="subTitle"/>
          </p:nvPr>
        </p:nvSpPr>
        <p:spPr>
          <a:xfrm>
            <a:off x="952500" y="1101963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6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15D2A"/>
              </a:buClr>
              <a:buSzPts val="3000"/>
              <a:buFont typeface="Montserrat"/>
              <a:buNone/>
              <a:defRPr b="1" sz="3000">
                <a:solidFill>
                  <a:srgbClr val="F15D2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4572000" y="168175"/>
            <a:ext cx="4449000" cy="4251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902725" y="487450"/>
            <a:ext cx="37929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38007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952500" y="1101963"/>
            <a:ext cx="404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Google Shape;207;p5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eave.work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hyperlink" Target="https://tinyurl.com/introduction-to-gitops" TargetMode="External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24.jpg"/><Relationship Id="rId5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image" Target="../media/image24.jpg"/><Relationship Id="rId5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Relationship Id="rId4" Type="http://schemas.openxmlformats.org/officeDocument/2006/relationships/image" Target="../media/image27.jpg"/><Relationship Id="rId5" Type="http://schemas.openxmlformats.org/officeDocument/2006/relationships/image" Target="../media/image23.png"/><Relationship Id="rId6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7.jp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7.jp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weaveworks/wksctl" TargetMode="External"/><Relationship Id="rId4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Relationship Id="rId4" Type="http://schemas.openxmlformats.org/officeDocument/2006/relationships/hyperlink" Target="https://fluxcd.io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2"/>
          <p:cNvSpPr txBox="1"/>
          <p:nvPr>
            <p:ph type="ctrTitle"/>
          </p:nvPr>
        </p:nvSpPr>
        <p:spPr>
          <a:xfrm>
            <a:off x="70725" y="1857550"/>
            <a:ext cx="7203300" cy="15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Introduction to GitOps</a:t>
            </a:r>
            <a:endParaRPr sz="3600"/>
          </a:p>
        </p:txBody>
      </p:sp>
      <p:sp>
        <p:nvSpPr>
          <p:cNvPr id="252" name="Google Shape;252;p6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3" name="Google Shape;253;p62"/>
          <p:cNvSpPr txBox="1"/>
          <p:nvPr/>
        </p:nvSpPr>
        <p:spPr>
          <a:xfrm>
            <a:off x="692850" y="4715425"/>
            <a:ext cx="7758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Weaveworks – </a:t>
            </a:r>
            <a:r>
              <a:rPr lang="en-GB" sz="18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https://weave.works</a:t>
            </a:r>
            <a:r>
              <a:rPr lang="en-GB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– @weaveworks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71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An operation model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Derived from CS and operational knowledge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Technology agnostic (name notwithstanding)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 set of principles (Why instead of How)</a:t>
            </a:r>
            <a:endParaRPr sz="2400"/>
          </a:p>
        </p:txBody>
      </p:sp>
      <p:pic>
        <p:nvPicPr>
          <p:cNvPr id="311" name="Google Shape;3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6050" y="2993775"/>
            <a:ext cx="574801" cy="57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1"/>
          <p:cNvSpPr/>
          <p:nvPr/>
        </p:nvSpPr>
        <p:spPr>
          <a:xfrm>
            <a:off x="5020675" y="3021500"/>
            <a:ext cx="2169575" cy="1033675"/>
          </a:xfrm>
          <a:custGeom>
            <a:rect b="b" l="l" r="r" t="t"/>
            <a:pathLst>
              <a:path extrusionOk="0" h="41347" w="86783">
                <a:moveTo>
                  <a:pt x="86783" y="41347"/>
                </a:moveTo>
                <a:cubicBezTo>
                  <a:pt x="79248" y="40476"/>
                  <a:pt x="56038" y="43012"/>
                  <a:pt x="41574" y="36121"/>
                </a:cubicBezTo>
                <a:cubicBezTo>
                  <a:pt x="27110" y="29230"/>
                  <a:pt x="6929" y="6020"/>
                  <a:pt x="0" y="0"/>
                </a:cubicBezTo>
              </a:path>
            </a:pathLst>
          </a:custGeom>
          <a:noFill/>
          <a:ln cap="flat" cmpd="sng" w="38100">
            <a:solidFill>
              <a:srgbClr val="F15D2A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13" name="Google Shape;313;p71"/>
          <p:cNvSpPr txBox="1"/>
          <p:nvPr/>
        </p:nvSpPr>
        <p:spPr>
          <a:xfrm>
            <a:off x="7116400" y="3476125"/>
            <a:ext cx="18741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Although Weaveworks can help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how</a:t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9" name="Google Shape;319;p72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An operation model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Derived from CS and operational knowledge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Technology agnostic (name notwithstanding)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 set of principles (Why instead of How)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	A way to speed up your team</a:t>
            </a:r>
            <a:endParaRPr b="1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3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GitOps Model</a:t>
            </a:r>
            <a:endParaRPr/>
          </a:p>
        </p:txBody>
      </p:sp>
      <p:sp>
        <p:nvSpPr>
          <p:cNvPr id="325" name="Google Shape;325;p7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4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2" name="Google Shape;33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4"/>
          <p:cNvSpPr txBox="1"/>
          <p:nvPr/>
        </p:nvSpPr>
        <p:spPr>
          <a:xfrm>
            <a:off x="5905500" y="758325"/>
            <a:ext cx="22773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Kubernetes Cluster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74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5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7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1" name="Google Shape;34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5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343" name="Google Shape;343;p75"/>
          <p:cNvSpPr/>
          <p:nvPr/>
        </p:nvSpPr>
        <p:spPr>
          <a:xfrm>
            <a:off x="4589325" y="3134600"/>
            <a:ext cx="1809750" cy="1079850"/>
          </a:xfrm>
          <a:custGeom>
            <a:rect b="b" l="l" r="r" t="t"/>
            <a:pathLst>
              <a:path extrusionOk="0" h="43194" w="72390">
                <a:moveTo>
                  <a:pt x="0" y="43194"/>
                </a:moveTo>
                <a:cubicBezTo>
                  <a:pt x="6350" y="41133"/>
                  <a:pt x="26035" y="38025"/>
                  <a:pt x="38100" y="30826"/>
                </a:cubicBezTo>
                <a:cubicBezTo>
                  <a:pt x="50165" y="23627"/>
                  <a:pt x="66675" y="5138"/>
                  <a:pt x="7239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4" name="Google Shape;344;p75"/>
          <p:cNvSpPr txBox="1"/>
          <p:nvPr/>
        </p:nvSpPr>
        <p:spPr>
          <a:xfrm>
            <a:off x="5451750" y="3541000"/>
            <a:ext cx="22773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Kubectl / Direct access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75"/>
          <p:cNvPicPr preferRelativeResize="0"/>
          <p:nvPr/>
        </p:nvPicPr>
        <p:blipFill rotWithShape="1">
          <a:blip r:embed="rId4">
            <a:alphaModFix/>
          </a:blip>
          <a:srcRect b="0" l="19051" r="19785" t="0"/>
          <a:stretch/>
        </p:blipFill>
        <p:spPr>
          <a:xfrm>
            <a:off x="3575862" y="3679193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6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2" name="Google Shape;35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76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354" name="Google Shape;354;p76"/>
          <p:cNvSpPr/>
          <p:nvPr/>
        </p:nvSpPr>
        <p:spPr>
          <a:xfrm>
            <a:off x="4589325" y="3134600"/>
            <a:ext cx="1809750" cy="1079850"/>
          </a:xfrm>
          <a:custGeom>
            <a:rect b="b" l="l" r="r" t="t"/>
            <a:pathLst>
              <a:path extrusionOk="0" h="43194" w="72390">
                <a:moveTo>
                  <a:pt x="0" y="43194"/>
                </a:moveTo>
                <a:cubicBezTo>
                  <a:pt x="6350" y="41133"/>
                  <a:pt x="26035" y="38025"/>
                  <a:pt x="38100" y="30826"/>
                </a:cubicBezTo>
                <a:cubicBezTo>
                  <a:pt x="50165" y="23627"/>
                  <a:pt x="66675" y="5138"/>
                  <a:pt x="7239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5" name="Google Shape;355;p76"/>
          <p:cNvSpPr/>
          <p:nvPr/>
        </p:nvSpPr>
        <p:spPr>
          <a:xfrm>
            <a:off x="5121825" y="3371425"/>
            <a:ext cx="922200" cy="922200"/>
          </a:xfrm>
          <a:prstGeom prst="noSmoking">
            <a:avLst>
              <a:gd fmla="val 13884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76"/>
          <p:cNvPicPr preferRelativeResize="0"/>
          <p:nvPr/>
        </p:nvPicPr>
        <p:blipFill rotWithShape="1">
          <a:blip r:embed="rId4">
            <a:alphaModFix/>
          </a:blip>
          <a:srcRect b="0" l="19051" r="19785" t="0"/>
          <a:stretch/>
        </p:blipFill>
        <p:spPr>
          <a:xfrm>
            <a:off x="3575862" y="3679193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7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7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3" name="Google Shape;36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77"/>
          <p:cNvSpPr txBox="1"/>
          <p:nvPr/>
        </p:nvSpPr>
        <p:spPr>
          <a:xfrm>
            <a:off x="243575" y="15047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Configuration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epository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77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367" name="Google Shape;367;p77"/>
          <p:cNvSpPr/>
          <p:nvPr/>
        </p:nvSpPr>
        <p:spPr>
          <a:xfrm>
            <a:off x="4589325" y="3134600"/>
            <a:ext cx="1809750" cy="1079850"/>
          </a:xfrm>
          <a:custGeom>
            <a:rect b="b" l="l" r="r" t="t"/>
            <a:pathLst>
              <a:path extrusionOk="0" h="43194" w="72390">
                <a:moveTo>
                  <a:pt x="0" y="43194"/>
                </a:moveTo>
                <a:cubicBezTo>
                  <a:pt x="6350" y="41133"/>
                  <a:pt x="26035" y="38025"/>
                  <a:pt x="38100" y="30826"/>
                </a:cubicBezTo>
                <a:cubicBezTo>
                  <a:pt x="50165" y="23627"/>
                  <a:pt x="66675" y="5138"/>
                  <a:pt x="7239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8" name="Google Shape;368;p77"/>
          <p:cNvSpPr/>
          <p:nvPr/>
        </p:nvSpPr>
        <p:spPr>
          <a:xfrm>
            <a:off x="5121825" y="3371425"/>
            <a:ext cx="922200" cy="922200"/>
          </a:xfrm>
          <a:prstGeom prst="noSmoking">
            <a:avLst>
              <a:gd fmla="val 13884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77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70" name="Google Shape;370;p77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77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575862" y="3679193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8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7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8" name="Google Shape;37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8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381" name="Google Shape;381;p78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82" name="Google Shape;382;p78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9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7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9" name="Google Shape;38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79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391" name="Google Shape;391;p79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9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9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79"/>
          <p:cNvSpPr txBox="1"/>
          <p:nvPr/>
        </p:nvSpPr>
        <p:spPr>
          <a:xfrm>
            <a:off x="2948925" y="2888900"/>
            <a:ext cx="22773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Deployment Agent *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9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397" name="Google Shape;397;p79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8" name="Google Shape;398;p79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99" name="Google Shape;399;p79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00" name="Google Shape;400;p79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/>
          <p:nvPr/>
        </p:nvSpPr>
        <p:spPr>
          <a:xfrm>
            <a:off x="4664630" y="1795500"/>
            <a:ext cx="3379644" cy="237016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8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7" name="Google Shape;40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80"/>
          <p:cNvGrpSpPr/>
          <p:nvPr/>
        </p:nvGrpSpPr>
        <p:grpSpPr>
          <a:xfrm>
            <a:off x="5378409" y="2976953"/>
            <a:ext cx="751126" cy="750933"/>
            <a:chOff x="2448861" y="2249285"/>
            <a:chExt cx="963600" cy="963600"/>
          </a:xfrm>
        </p:grpSpPr>
        <p:sp>
          <p:nvSpPr>
            <p:cNvPr id="409" name="Google Shape;409;p80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0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0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2" name="Google Shape;41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0"/>
          <p:cNvSpPr/>
          <p:nvPr/>
        </p:nvSpPr>
        <p:spPr>
          <a:xfrm>
            <a:off x="1839325" y="1681400"/>
            <a:ext cx="3460050" cy="1557100"/>
          </a:xfrm>
          <a:custGeom>
            <a:rect b="b" l="l" r="r" t="t"/>
            <a:pathLst>
              <a:path extrusionOk="0" h="62284" w="138402">
                <a:moveTo>
                  <a:pt x="0" y="0"/>
                </a:moveTo>
                <a:cubicBezTo>
                  <a:pt x="9963" y="7263"/>
                  <a:pt x="36710" y="33199"/>
                  <a:pt x="59777" y="43580"/>
                </a:cubicBezTo>
                <a:cubicBezTo>
                  <a:pt x="82844" y="53961"/>
                  <a:pt x="125298" y="59167"/>
                  <a:pt x="138402" y="6228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4" name="Google Shape;414;p80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5" name="Google Shape;415;p80"/>
          <p:cNvSpPr/>
          <p:nvPr/>
        </p:nvSpPr>
        <p:spPr>
          <a:xfrm>
            <a:off x="6208575" y="2976950"/>
            <a:ext cx="719975" cy="463900"/>
          </a:xfrm>
          <a:custGeom>
            <a:rect b="b" l="l" r="r" t="t"/>
            <a:pathLst>
              <a:path extrusionOk="0" h="18556" w="28799">
                <a:moveTo>
                  <a:pt x="0" y="17043"/>
                </a:moveTo>
                <a:cubicBezTo>
                  <a:pt x="2411" y="17096"/>
                  <a:pt x="9664" y="20201"/>
                  <a:pt x="14464" y="17360"/>
                </a:cubicBezTo>
                <a:cubicBezTo>
                  <a:pt x="19264" y="14520"/>
                  <a:pt x="26410" y="2893"/>
                  <a:pt x="28799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416" name="Google Shape;416;p80"/>
          <p:cNvCxnSpPr/>
          <p:nvPr/>
        </p:nvCxnSpPr>
        <p:spPr>
          <a:xfrm>
            <a:off x="4364175" y="1749125"/>
            <a:ext cx="26100" cy="2563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7" name="Google Shape;417;p80"/>
          <p:cNvSpPr txBox="1"/>
          <p:nvPr/>
        </p:nvSpPr>
        <p:spPr>
          <a:xfrm>
            <a:off x="2909475" y="3665925"/>
            <a:ext cx="14547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Security Boundary</a:t>
            </a:r>
            <a:endParaRPr b="1"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8" name="Google Shape;418;p80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80"/>
          <p:cNvSpPr txBox="1"/>
          <p:nvPr/>
        </p:nvSpPr>
        <p:spPr>
          <a:xfrm>
            <a:off x="242450" y="190500"/>
            <a:ext cx="822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3"/>
          <p:cNvSpPr txBox="1"/>
          <p:nvPr/>
        </p:nvSpPr>
        <p:spPr>
          <a:xfrm>
            <a:off x="567150" y="562325"/>
            <a:ext cx="8009700" cy="3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Unless specified, these slides are © Weaveworks 2019.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They are made available under a Creative Common License.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Attribution-NonCommercial-ShareAlike 4.0 International (CC BY-NC-SA 4.0)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You can attribute in the following way: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-GB">
                <a:latin typeface="Montserrat"/>
                <a:ea typeface="Montserrat"/>
                <a:cs typeface="Montserrat"/>
                <a:sym typeface="Montserrat"/>
              </a:rPr>
              <a:t>Created by Weaveworks / Derived from material created by Weaveworks.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Montserrat"/>
                <a:ea typeface="Montserrat"/>
                <a:cs typeface="Montserrat"/>
                <a:sym typeface="Montserrat"/>
              </a:rPr>
              <a:t>Original available at </a:t>
            </a:r>
            <a:r>
              <a:rPr i="1"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https://tinyurl.com/introduction-to-gitops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6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0" name="Google Shape;2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808" y="1934117"/>
            <a:ext cx="2976399" cy="10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8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6" name="Google Shape;42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81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428" name="Google Shape;428;p81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1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1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81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433" name="Google Shape;433;p81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4" name="Google Shape;434;p81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5" name="Google Shape;435;p81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36" name="Google Shape;436;p81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2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8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3" name="Google Shape;44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82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445" name="Google Shape;445;p82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2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2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8" name="Google Shape;44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2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450" name="Google Shape;450;p82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1" name="Google Shape;451;p82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2" name="Google Shape;452;p82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53" name="Google Shape;453;p82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4" name="Google Shape;454;p82"/>
          <p:cNvSpPr txBox="1"/>
          <p:nvPr/>
        </p:nvSpPr>
        <p:spPr>
          <a:xfrm>
            <a:off x="243563" y="368057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Image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epository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82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56" name="Google Shape;456;p82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3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8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3" name="Google Shape;46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83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465" name="Google Shape;465;p83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83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3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8" name="Google Shape;46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83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470" name="Google Shape;470;p83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71" name="Google Shape;471;p83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72" name="Google Shape;472;p83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3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74" name="Google Shape;474;p83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5" name="Google Shape;475;p83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76" name="Google Shape;476;p83"/>
          <p:cNvSpPr/>
          <p:nvPr/>
        </p:nvSpPr>
        <p:spPr>
          <a:xfrm rot="10800000">
            <a:off x="4631488" y="2244225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77" name="Google Shape;477;p83"/>
          <p:cNvSpPr txBox="1"/>
          <p:nvPr/>
        </p:nvSpPr>
        <p:spPr>
          <a:xfrm>
            <a:off x="4018463" y="277192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State continuously monitored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4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4" name="Google Shape;48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84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486" name="Google Shape;486;p84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84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84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9" name="Google Shape;48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4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491" name="Google Shape;491;p84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2" name="Google Shape;492;p84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493" name="Google Shape;493;p84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65062" y="270968"/>
            <a:ext cx="963600" cy="82713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4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5" name="Google Shape;495;p84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6" name="Google Shape;496;p84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7" name="Google Shape;497;p84"/>
          <p:cNvSpPr/>
          <p:nvPr/>
        </p:nvSpPr>
        <p:spPr>
          <a:xfrm rot="10800000">
            <a:off x="4631488" y="2244225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8" name="Google Shape;498;p84"/>
          <p:cNvSpPr txBox="1"/>
          <p:nvPr/>
        </p:nvSpPr>
        <p:spPr>
          <a:xfrm>
            <a:off x="4138125" y="3387700"/>
            <a:ext cx="2382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Control Loop</a:t>
            </a:r>
            <a:endParaRPr b="1" sz="36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99" name="Google Shape;499;p84"/>
          <p:cNvSpPr/>
          <p:nvPr/>
        </p:nvSpPr>
        <p:spPr>
          <a:xfrm>
            <a:off x="5122013" y="1778200"/>
            <a:ext cx="1058775" cy="1437400"/>
          </a:xfrm>
          <a:custGeom>
            <a:rect b="b" l="l" r="r" t="t"/>
            <a:pathLst>
              <a:path extrusionOk="0" h="57496" w="42351">
                <a:moveTo>
                  <a:pt x="19743" y="0"/>
                </a:moveTo>
                <a:cubicBezTo>
                  <a:pt x="23207" y="2194"/>
                  <a:pt x="37696" y="5137"/>
                  <a:pt x="40525" y="13161"/>
                </a:cubicBezTo>
                <a:cubicBezTo>
                  <a:pt x="43354" y="21185"/>
                  <a:pt x="43469" y="40755"/>
                  <a:pt x="36715" y="48144"/>
                </a:cubicBezTo>
                <a:cubicBezTo>
                  <a:pt x="29961" y="55533"/>
                  <a:pt x="6119" y="55937"/>
                  <a:pt x="0" y="57496"/>
                </a:cubicBezTo>
              </a:path>
            </a:pathLst>
          </a:cu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00" name="Google Shape;500;p84"/>
          <p:cNvSpPr/>
          <p:nvPr/>
        </p:nvSpPr>
        <p:spPr>
          <a:xfrm rot="10800000">
            <a:off x="4477763" y="1778200"/>
            <a:ext cx="1058775" cy="1437400"/>
          </a:xfrm>
          <a:custGeom>
            <a:rect b="b" l="l" r="r" t="t"/>
            <a:pathLst>
              <a:path extrusionOk="0" h="57496" w="42351">
                <a:moveTo>
                  <a:pt x="19743" y="0"/>
                </a:moveTo>
                <a:cubicBezTo>
                  <a:pt x="23207" y="2194"/>
                  <a:pt x="37696" y="5137"/>
                  <a:pt x="40525" y="13161"/>
                </a:cubicBezTo>
                <a:cubicBezTo>
                  <a:pt x="43354" y="21185"/>
                  <a:pt x="43469" y="40755"/>
                  <a:pt x="36715" y="48144"/>
                </a:cubicBezTo>
                <a:cubicBezTo>
                  <a:pt x="29961" y="55533"/>
                  <a:pt x="6119" y="55937"/>
                  <a:pt x="0" y="57496"/>
                </a:cubicBezTo>
              </a:path>
            </a:pathLst>
          </a:cu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Principles of GitOps</a:t>
            </a:r>
            <a:endParaRPr/>
          </a:p>
        </p:txBody>
      </p:sp>
      <p:sp>
        <p:nvSpPr>
          <p:cNvPr id="506" name="Google Shape;506;p8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2" name="Google Shape;512;p86"/>
          <p:cNvSpPr/>
          <p:nvPr/>
        </p:nvSpPr>
        <p:spPr>
          <a:xfrm>
            <a:off x="573638" y="516825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13" name="Google Shape;513;p86"/>
          <p:cNvSpPr txBox="1"/>
          <p:nvPr/>
        </p:nvSpPr>
        <p:spPr>
          <a:xfrm>
            <a:off x="1255213" y="516825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 entire system is described declaratively.</a:t>
            </a:r>
            <a:endParaRPr sz="2400"/>
          </a:p>
        </p:txBody>
      </p:sp>
      <p:sp>
        <p:nvSpPr>
          <p:cNvPr id="514" name="Google Shape;514;p86"/>
          <p:cNvSpPr/>
          <p:nvPr/>
        </p:nvSpPr>
        <p:spPr>
          <a:xfrm>
            <a:off x="573625" y="127775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2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15" name="Google Shape;515;p86"/>
          <p:cNvSpPr txBox="1"/>
          <p:nvPr/>
        </p:nvSpPr>
        <p:spPr>
          <a:xfrm>
            <a:off x="1255200" y="127775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The canonical desired system state is versioned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(with Git)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16" name="Google Shape;516;p86"/>
          <p:cNvSpPr/>
          <p:nvPr/>
        </p:nvSpPr>
        <p:spPr>
          <a:xfrm>
            <a:off x="573625" y="2321825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3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17" name="Google Shape;517;p86"/>
          <p:cNvSpPr txBox="1"/>
          <p:nvPr/>
        </p:nvSpPr>
        <p:spPr>
          <a:xfrm>
            <a:off x="1255200" y="21904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Approved c</a:t>
            </a:r>
            <a:r>
              <a:rPr lang="en-GB" sz="2400"/>
              <a:t>hanges to the desired state are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automatically applied to the system</a:t>
            </a:r>
            <a:endParaRPr sz="2400"/>
          </a:p>
        </p:txBody>
      </p:sp>
      <p:sp>
        <p:nvSpPr>
          <p:cNvPr id="518" name="Google Shape;518;p86"/>
          <p:cNvSpPr/>
          <p:nvPr/>
        </p:nvSpPr>
        <p:spPr>
          <a:xfrm>
            <a:off x="573625" y="332615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4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19" name="Google Shape;519;p86"/>
          <p:cNvSpPr txBox="1"/>
          <p:nvPr/>
        </p:nvSpPr>
        <p:spPr>
          <a:xfrm>
            <a:off x="1255200" y="32580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Software agents ensure correctness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and alert on divergence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5" name="Google Shape;525;p87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26" name="Google Shape;526;p87"/>
          <p:cNvSpPr txBox="1"/>
          <p:nvPr/>
        </p:nvSpPr>
        <p:spPr>
          <a:xfrm>
            <a:off x="1056425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 entire system is described declaratively.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2" name="Google Shape;532;p88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33" name="Google Shape;533;p88"/>
          <p:cNvSpPr txBox="1"/>
          <p:nvPr/>
        </p:nvSpPr>
        <p:spPr>
          <a:xfrm>
            <a:off x="1056425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 entire system is described declaratively.</a:t>
            </a:r>
            <a:endParaRPr sz="2400"/>
          </a:p>
        </p:txBody>
      </p:sp>
      <p:sp>
        <p:nvSpPr>
          <p:cNvPr id="534" name="Google Shape;534;p88"/>
          <p:cNvSpPr txBox="1"/>
          <p:nvPr/>
        </p:nvSpPr>
        <p:spPr>
          <a:xfrm>
            <a:off x="965550" y="840600"/>
            <a:ext cx="67701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Beyond code, </a:t>
            </a:r>
            <a:r>
              <a:rPr lang="en-GB" sz="2400" u="sng">
                <a:solidFill>
                  <a:srgbClr val="F15D2A"/>
                </a:solidFill>
              </a:rPr>
              <a:t>data</a:t>
            </a:r>
            <a:r>
              <a:rPr lang="en-GB" sz="2400">
                <a:solidFill>
                  <a:srgbClr val="F15D2A"/>
                </a:solidFill>
              </a:rPr>
              <a:t> ⇒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Implementation independent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Easy to abstract in simple ways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Easy to validate for correctness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Easy to generate &amp; manipulate from code</a:t>
            </a:r>
            <a:endParaRPr sz="24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0" name="Google Shape;540;p89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541" name="Google Shape;541;p89"/>
          <p:cNvSpPr txBox="1"/>
          <p:nvPr/>
        </p:nvSpPr>
        <p:spPr>
          <a:xfrm>
            <a:off x="1056425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 entire system is described declaratively.</a:t>
            </a:r>
            <a:endParaRPr sz="2400"/>
          </a:p>
        </p:txBody>
      </p:sp>
      <p:sp>
        <p:nvSpPr>
          <p:cNvPr id="542" name="Google Shape;542;p89"/>
          <p:cNvSpPr txBox="1"/>
          <p:nvPr/>
        </p:nvSpPr>
        <p:spPr>
          <a:xfrm>
            <a:off x="965550" y="840600"/>
            <a:ext cx="67701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Beyond code, </a:t>
            </a:r>
            <a:r>
              <a:rPr lang="en-GB" sz="2400" u="sng">
                <a:solidFill>
                  <a:srgbClr val="F15D2A"/>
                </a:solidFill>
              </a:rPr>
              <a:t>data</a:t>
            </a:r>
            <a:r>
              <a:rPr lang="en-GB" sz="2400">
                <a:solidFill>
                  <a:srgbClr val="F15D2A"/>
                </a:solidFill>
              </a:rPr>
              <a:t> ⇒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Implementation independent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Easy to abstract in simple ways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Easy to validate for correctness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Easy to generate &amp; manipulate from code</a:t>
            </a:r>
            <a:endParaRPr sz="2400">
              <a:solidFill>
                <a:srgbClr val="F15D2A"/>
              </a:solidFill>
            </a:endParaRPr>
          </a:p>
        </p:txBody>
      </p:sp>
      <p:grpSp>
        <p:nvGrpSpPr>
          <p:cNvPr id="543" name="Google Shape;543;p89"/>
          <p:cNvGrpSpPr/>
          <p:nvPr/>
        </p:nvGrpSpPr>
        <p:grpSpPr>
          <a:xfrm>
            <a:off x="6409775" y="789729"/>
            <a:ext cx="2634550" cy="1854626"/>
            <a:chOff x="2300413" y="1076325"/>
            <a:chExt cx="4626887" cy="2990850"/>
          </a:xfrm>
        </p:grpSpPr>
        <p:pic>
          <p:nvPicPr>
            <p:cNvPr id="544" name="Google Shape;544;p89"/>
            <p:cNvPicPr preferRelativeResize="0"/>
            <p:nvPr/>
          </p:nvPicPr>
          <p:blipFill rotWithShape="1">
            <a:blip r:embed="rId3">
              <a:alphaModFix/>
            </a:blip>
            <a:srcRect b="0" l="49295" r="0" t="0"/>
            <a:stretch/>
          </p:blipFill>
          <p:spPr>
            <a:xfrm>
              <a:off x="4538800" y="1076325"/>
              <a:ext cx="2388500" cy="299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0413" y="1076325"/>
              <a:ext cx="2238375" cy="299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6" name="Google Shape;546;p89"/>
          <p:cNvSpPr/>
          <p:nvPr/>
        </p:nvSpPr>
        <p:spPr>
          <a:xfrm>
            <a:off x="5876250" y="2795850"/>
            <a:ext cx="1785650" cy="799100"/>
          </a:xfrm>
          <a:custGeom>
            <a:rect b="b" l="l" r="r" t="t"/>
            <a:pathLst>
              <a:path extrusionOk="0" h="31964" w="71426">
                <a:moveTo>
                  <a:pt x="0" y="21342"/>
                </a:moveTo>
                <a:cubicBezTo>
                  <a:pt x="7968" y="23002"/>
                  <a:pt x="35903" y="34859"/>
                  <a:pt x="47807" y="31302"/>
                </a:cubicBezTo>
                <a:cubicBezTo>
                  <a:pt x="59711" y="27745"/>
                  <a:pt x="67490" y="5217"/>
                  <a:pt x="71426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2" name="Google Shape;55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90"/>
          <p:cNvSpPr/>
          <p:nvPr/>
        </p:nvSpPr>
        <p:spPr>
          <a:xfrm>
            <a:off x="362850" y="2038200"/>
            <a:ext cx="5271300" cy="1067100"/>
          </a:xfrm>
          <a:prstGeom prst="wedgeRoundRectCallout">
            <a:avLst>
              <a:gd fmla="val -34304" name="adj1"/>
              <a:gd fmla="val 65210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How is that different from Infrastructure as code?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4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5D2A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Introduction to GitOps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6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7" name="Google Shape;267;p64"/>
          <p:cNvSpPr txBox="1"/>
          <p:nvPr/>
        </p:nvSpPr>
        <p:spPr>
          <a:xfrm>
            <a:off x="590200" y="1479800"/>
            <a:ext cx="49269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9" name="Google Shape;559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1"/>
          <p:cNvSpPr/>
          <p:nvPr/>
        </p:nvSpPr>
        <p:spPr>
          <a:xfrm>
            <a:off x="391300" y="697200"/>
            <a:ext cx="5271300" cy="1067100"/>
          </a:xfrm>
          <a:prstGeom prst="wedgeRoundRectCallout">
            <a:avLst>
              <a:gd fmla="val -34304" name="adj1"/>
              <a:gd fmla="val 65210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How is that different from Infrastructure as code?</a:t>
            </a:r>
            <a:endParaRPr sz="3000"/>
          </a:p>
        </p:txBody>
      </p:sp>
      <p:sp>
        <p:nvSpPr>
          <p:cNvPr id="561" name="Google Shape;561;p91"/>
          <p:cNvSpPr/>
          <p:nvPr/>
        </p:nvSpPr>
        <p:spPr>
          <a:xfrm>
            <a:off x="3613975" y="2063100"/>
            <a:ext cx="5271300" cy="1017300"/>
          </a:xfrm>
          <a:prstGeom prst="wedgeRoundRectCallout">
            <a:avLst>
              <a:gd fmla="val 35248" name="adj1"/>
              <a:gd fmla="val 67888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It’s about consistency in the failure case.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7" name="Google Shape;567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92"/>
          <p:cNvSpPr/>
          <p:nvPr/>
        </p:nvSpPr>
        <p:spPr>
          <a:xfrm>
            <a:off x="3613950" y="158813"/>
            <a:ext cx="5271300" cy="1017300"/>
          </a:xfrm>
          <a:prstGeom prst="wedgeRoundRectCallout">
            <a:avLst>
              <a:gd fmla="val 35248" name="adj1"/>
              <a:gd fmla="val 67888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It’s about consistency in the failure case.</a:t>
            </a:r>
            <a:endParaRPr sz="3000"/>
          </a:p>
        </p:txBody>
      </p:sp>
      <p:sp>
        <p:nvSpPr>
          <p:cNvPr id="569" name="Google Shape;569;p92"/>
          <p:cNvSpPr/>
          <p:nvPr/>
        </p:nvSpPr>
        <p:spPr>
          <a:xfrm>
            <a:off x="3613950" y="1593600"/>
            <a:ext cx="5271300" cy="1956300"/>
          </a:xfrm>
          <a:prstGeom prst="wedgeRoundRectCallout">
            <a:avLst>
              <a:gd fmla="val 34890" name="adj1"/>
              <a:gd fmla="val 60837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When imperative systems fail, the system ends up in an </a:t>
            </a:r>
            <a:r>
              <a:rPr b="1" lang="en-GB" sz="3000"/>
              <a:t>unknown, inconsistent state</a:t>
            </a:r>
            <a:r>
              <a:rPr lang="en-GB" sz="3000"/>
              <a:t>.</a:t>
            </a:r>
            <a:endParaRPr sz="3000"/>
          </a:p>
        </p:txBody>
      </p:sp>
      <p:sp>
        <p:nvSpPr>
          <p:cNvPr id="570" name="Google Shape;570;p92"/>
          <p:cNvSpPr/>
          <p:nvPr/>
        </p:nvSpPr>
        <p:spPr>
          <a:xfrm>
            <a:off x="296050" y="-1325775"/>
            <a:ext cx="5271300" cy="1067100"/>
          </a:xfrm>
          <a:prstGeom prst="wedgeRoundRectCallout">
            <a:avLst>
              <a:gd fmla="val -34304" name="adj1"/>
              <a:gd fmla="val 65210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What’s wrong with code and imperative configuration?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6" name="Google Shape;576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3"/>
          <p:cNvSpPr/>
          <p:nvPr/>
        </p:nvSpPr>
        <p:spPr>
          <a:xfrm>
            <a:off x="3595300" y="-880675"/>
            <a:ext cx="5271300" cy="1956300"/>
          </a:xfrm>
          <a:prstGeom prst="wedgeRoundRectCallout">
            <a:avLst>
              <a:gd fmla="val 34890" name="adj1"/>
              <a:gd fmla="val 60837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When imperative systems fail, the system ends up in an </a:t>
            </a:r>
            <a:r>
              <a:rPr b="1" lang="en-GB" sz="3000"/>
              <a:t>unknown, inconsistent state</a:t>
            </a:r>
            <a:r>
              <a:rPr lang="en-GB" sz="3000"/>
              <a:t>.</a:t>
            </a:r>
            <a:endParaRPr sz="3000"/>
          </a:p>
        </p:txBody>
      </p:sp>
      <p:sp>
        <p:nvSpPr>
          <p:cNvPr id="578" name="Google Shape;578;p93"/>
          <p:cNvSpPr/>
          <p:nvPr/>
        </p:nvSpPr>
        <p:spPr>
          <a:xfrm>
            <a:off x="3595300" y="1845450"/>
            <a:ext cx="5271300" cy="1507500"/>
          </a:xfrm>
          <a:prstGeom prst="wedgeRoundRectCallout">
            <a:avLst>
              <a:gd fmla="val 35248" name="adj1"/>
              <a:gd fmla="val 67888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Declarative changes let you think of changes as transactions.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4" name="Google Shape;584;p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4"/>
          <p:cNvSpPr/>
          <p:nvPr/>
        </p:nvSpPr>
        <p:spPr>
          <a:xfrm>
            <a:off x="3766350" y="171451"/>
            <a:ext cx="5271300" cy="1518600"/>
          </a:xfrm>
          <a:prstGeom prst="wedgeRoundRectCallout">
            <a:avLst>
              <a:gd fmla="val 35248" name="adj1"/>
              <a:gd fmla="val 67888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Declarative changes let you think of changes as transactions.</a:t>
            </a:r>
            <a:endParaRPr sz="3000"/>
          </a:p>
        </p:txBody>
      </p:sp>
      <p:sp>
        <p:nvSpPr>
          <p:cNvPr id="586" name="Google Shape;586;p94"/>
          <p:cNvSpPr/>
          <p:nvPr/>
        </p:nvSpPr>
        <p:spPr>
          <a:xfrm>
            <a:off x="3766350" y="2277300"/>
            <a:ext cx="5271300" cy="588900"/>
          </a:xfrm>
          <a:prstGeom prst="wedgeRoundRectCallout">
            <a:avLst>
              <a:gd fmla="val 36116" name="adj1"/>
              <a:gd fmla="val 89654" name="adj2"/>
              <a:gd fmla="val 0" name="adj3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This is a very good thing.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2" name="Google Shape;592;p95"/>
          <p:cNvSpPr txBox="1"/>
          <p:nvPr/>
        </p:nvSpPr>
        <p:spPr>
          <a:xfrm>
            <a:off x="1050788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 canonical desired system state is versioned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(with Git)</a:t>
            </a:r>
            <a:endParaRPr sz="2400"/>
          </a:p>
        </p:txBody>
      </p:sp>
      <p:sp>
        <p:nvSpPr>
          <p:cNvPr id="593" name="Google Shape;593;p95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2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9" name="Google Shape;599;p96"/>
          <p:cNvSpPr txBox="1"/>
          <p:nvPr/>
        </p:nvSpPr>
        <p:spPr>
          <a:xfrm>
            <a:off x="1050788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The canonical desired system state is versioned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(with Git)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00" name="Google Shape;600;p96"/>
          <p:cNvSpPr txBox="1"/>
          <p:nvPr/>
        </p:nvSpPr>
        <p:spPr>
          <a:xfrm>
            <a:off x="590700" y="1113200"/>
            <a:ext cx="78150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</a:rPr>
              <a:t>Canonical Source of Truth </a:t>
            </a:r>
            <a:r>
              <a:rPr lang="en-GB" sz="2400">
                <a:solidFill>
                  <a:srgbClr val="F15D2A"/>
                </a:solidFill>
              </a:rPr>
              <a:t>(DRY)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With declarative definition, trivialises rollbacks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Excellent security guarantees for auditing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Sophisticated approval processes (&amp; existing workflows)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Great Software </a:t>
            </a:r>
            <a:r>
              <a:rPr b="1" lang="en-GB" sz="2400">
                <a:solidFill>
                  <a:srgbClr val="F15D2A"/>
                </a:solidFill>
              </a:rPr>
              <a:t>↔</a:t>
            </a:r>
            <a:r>
              <a:rPr lang="en-GB" sz="2400">
                <a:solidFill>
                  <a:srgbClr val="F15D2A"/>
                </a:solidFill>
              </a:rPr>
              <a:t> Human collaboration point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</p:txBody>
      </p:sp>
      <p:sp>
        <p:nvSpPr>
          <p:cNvPr id="601" name="Google Shape;601;p96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2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7" name="Google Shape;607;p97"/>
          <p:cNvSpPr txBox="1"/>
          <p:nvPr/>
        </p:nvSpPr>
        <p:spPr>
          <a:xfrm>
            <a:off x="1050788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Changes to the desired state are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automatically applied to the system</a:t>
            </a:r>
            <a:endParaRPr sz="2400"/>
          </a:p>
        </p:txBody>
      </p:sp>
      <p:sp>
        <p:nvSpPr>
          <p:cNvPr id="608" name="Google Shape;608;p97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3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4" name="Google Shape;614;p98"/>
          <p:cNvSpPr txBox="1"/>
          <p:nvPr/>
        </p:nvSpPr>
        <p:spPr>
          <a:xfrm>
            <a:off x="1050788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Approved changes to the desired state are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automatically applied to the system</a:t>
            </a:r>
            <a:endParaRPr sz="2400"/>
          </a:p>
        </p:txBody>
      </p:sp>
      <p:sp>
        <p:nvSpPr>
          <p:cNvPr id="615" name="Google Shape;615;p98"/>
          <p:cNvSpPr txBox="1"/>
          <p:nvPr/>
        </p:nvSpPr>
        <p:spPr>
          <a:xfrm>
            <a:off x="579325" y="1385825"/>
            <a:ext cx="78150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Significant velocity gains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Privileged operators don’t cross security boundaries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Separates </a:t>
            </a:r>
            <a:r>
              <a:rPr b="1" lang="en-GB" sz="2400">
                <a:solidFill>
                  <a:srgbClr val="F15D2A"/>
                </a:solidFill>
              </a:rPr>
              <a:t>What</a:t>
            </a:r>
            <a:r>
              <a:rPr lang="en-GB" sz="2400">
                <a:solidFill>
                  <a:srgbClr val="F15D2A"/>
                </a:solidFill>
              </a:rPr>
              <a:t> and</a:t>
            </a:r>
            <a:r>
              <a:rPr b="1" lang="en-GB" sz="2400">
                <a:solidFill>
                  <a:srgbClr val="F15D2A"/>
                </a:solidFill>
              </a:rPr>
              <a:t> How</a:t>
            </a:r>
            <a:r>
              <a:rPr lang="en-GB" sz="2400">
                <a:solidFill>
                  <a:srgbClr val="F15D2A"/>
                </a:solidFill>
              </a:rPr>
              <a:t>.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</p:txBody>
      </p:sp>
      <p:sp>
        <p:nvSpPr>
          <p:cNvPr id="616" name="Google Shape;616;p98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3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2" name="Google Shape;622;p99"/>
          <p:cNvSpPr txBox="1"/>
          <p:nvPr/>
        </p:nvSpPr>
        <p:spPr>
          <a:xfrm>
            <a:off x="1050788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Software agents ensure correctness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and alert on divergence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23" name="Google Shape;623;p99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4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9" name="Google Shape;629;p100"/>
          <p:cNvSpPr txBox="1"/>
          <p:nvPr/>
        </p:nvSpPr>
        <p:spPr>
          <a:xfrm>
            <a:off x="1050788" y="249900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Software agents ensure correctness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and alert on divergence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30" name="Google Shape;630;p100"/>
          <p:cNvSpPr/>
          <p:nvPr/>
        </p:nvSpPr>
        <p:spPr>
          <a:xfrm>
            <a:off x="374850" y="249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4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31" name="Google Shape;631;p100"/>
          <p:cNvSpPr txBox="1"/>
          <p:nvPr/>
        </p:nvSpPr>
        <p:spPr>
          <a:xfrm>
            <a:off x="579325" y="1385825"/>
            <a:ext cx="7815000" cy="25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Continuously checking that desired state is met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System can self heal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Recovers from errors without intervention </a:t>
            </a:r>
            <a:r>
              <a:rPr lang="en-GB" sz="1800">
                <a:solidFill>
                  <a:srgbClr val="F15D2A"/>
                </a:solidFill>
              </a:rPr>
              <a:t>(PEBKAC/PICNIC)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15D2A"/>
                </a:solidFill>
              </a:rPr>
              <a:t>It’s the control loop for your operations</a:t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3" name="Google Shape;273;p65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1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0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38" name="Google Shape;6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101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640" name="Google Shape;640;p101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01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01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3" name="Google Shape;64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01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645" name="Google Shape;645;p101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6" name="Google Shape;646;p101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647" name="Google Shape;647;p101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75198" y="230125"/>
            <a:ext cx="1192775" cy="10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01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9" name="Google Shape;649;p101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0" name="Google Shape;650;p101"/>
          <p:cNvSpPr txBox="1"/>
          <p:nvPr/>
        </p:nvSpPr>
        <p:spPr>
          <a:xfrm>
            <a:off x="243563" y="368057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Image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epository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101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52" name="Google Shape;652;p101"/>
          <p:cNvSpPr/>
          <p:nvPr/>
        </p:nvSpPr>
        <p:spPr>
          <a:xfrm>
            <a:off x="781438" y="5428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53" name="Google Shape;653;p101"/>
          <p:cNvSpPr txBox="1"/>
          <p:nvPr/>
        </p:nvSpPr>
        <p:spPr>
          <a:xfrm>
            <a:off x="2545413" y="3967475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8761D"/>
                </a:solidFill>
              </a:rPr>
              <a:t>The entire system is described declaratively.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654" name="Google Shape;654;p101"/>
          <p:cNvSpPr/>
          <p:nvPr/>
        </p:nvSpPr>
        <p:spPr>
          <a:xfrm rot="10800000">
            <a:off x="4631488" y="2244225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2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1" name="Google Shape;66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102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663" name="Google Shape;663;p102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02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02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6" name="Google Shape;66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02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668" name="Google Shape;668;p102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69" name="Google Shape;669;p102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670" name="Google Shape;670;p102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75198" y="230125"/>
            <a:ext cx="1192775" cy="10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2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72" name="Google Shape;672;p102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3" name="Google Shape;673;p102"/>
          <p:cNvSpPr txBox="1"/>
          <p:nvPr/>
        </p:nvSpPr>
        <p:spPr>
          <a:xfrm>
            <a:off x="243563" y="368057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Image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epository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102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75" name="Google Shape;675;p102"/>
          <p:cNvSpPr/>
          <p:nvPr/>
        </p:nvSpPr>
        <p:spPr>
          <a:xfrm>
            <a:off x="1647350" y="446688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2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76" name="Google Shape;676;p102"/>
          <p:cNvSpPr txBox="1"/>
          <p:nvPr/>
        </p:nvSpPr>
        <p:spPr>
          <a:xfrm>
            <a:off x="2935050" y="3967463"/>
            <a:ext cx="7712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38761D"/>
                </a:solidFill>
              </a:rPr>
              <a:t>The desired system state is versioned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77" name="Google Shape;677;p102"/>
          <p:cNvSpPr/>
          <p:nvPr/>
        </p:nvSpPr>
        <p:spPr>
          <a:xfrm rot="10800000">
            <a:off x="4631488" y="2244225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3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0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84" name="Google Shape;68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103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686" name="Google Shape;686;p103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03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03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9" name="Google Shape;68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3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691" name="Google Shape;691;p103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2" name="Google Shape;692;p103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693" name="Google Shape;693;p103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75198" y="230125"/>
            <a:ext cx="1192775" cy="10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03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5" name="Google Shape;695;p103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6" name="Google Shape;696;p103"/>
          <p:cNvSpPr txBox="1"/>
          <p:nvPr/>
        </p:nvSpPr>
        <p:spPr>
          <a:xfrm>
            <a:off x="243563" y="368057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Image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epository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103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8" name="Google Shape;698;p103"/>
          <p:cNvSpPr/>
          <p:nvPr/>
        </p:nvSpPr>
        <p:spPr>
          <a:xfrm>
            <a:off x="3145375" y="1586900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3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99" name="Google Shape;699;p103"/>
          <p:cNvSpPr txBox="1"/>
          <p:nvPr/>
        </p:nvSpPr>
        <p:spPr>
          <a:xfrm>
            <a:off x="2470775" y="3611675"/>
            <a:ext cx="64839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8761D"/>
                </a:solidFill>
              </a:rPr>
              <a:t>Approved changes to the desired state are 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38761D"/>
                </a:solidFill>
              </a:rPr>
              <a:t>automatically applied to the system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700" name="Google Shape;700;p103"/>
          <p:cNvSpPr/>
          <p:nvPr/>
        </p:nvSpPr>
        <p:spPr>
          <a:xfrm rot="10800000">
            <a:off x="4631488" y="2244225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4"/>
          <p:cNvSpPr/>
          <p:nvPr/>
        </p:nvSpPr>
        <p:spPr>
          <a:xfrm>
            <a:off x="6044025" y="1795500"/>
            <a:ext cx="2000268" cy="1402812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0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07" name="Google Shape;70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62" y="2015100"/>
            <a:ext cx="963600" cy="9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104"/>
          <p:cNvGrpSpPr/>
          <p:nvPr/>
        </p:nvGrpSpPr>
        <p:grpSpPr>
          <a:xfrm>
            <a:off x="3631358" y="1976751"/>
            <a:ext cx="912433" cy="912144"/>
            <a:chOff x="2448861" y="2249285"/>
            <a:chExt cx="963600" cy="963600"/>
          </a:xfrm>
        </p:grpSpPr>
        <p:sp>
          <p:nvSpPr>
            <p:cNvPr id="709" name="Google Shape;709;p104"/>
            <p:cNvSpPr/>
            <p:nvPr/>
          </p:nvSpPr>
          <p:spPr>
            <a:xfrm>
              <a:off x="2448861" y="2249285"/>
              <a:ext cx="963600" cy="9636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04"/>
            <p:cNvSpPr/>
            <p:nvPr/>
          </p:nvSpPr>
          <p:spPr>
            <a:xfrm>
              <a:off x="2594071" y="2341762"/>
              <a:ext cx="554400" cy="5595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04"/>
            <p:cNvSpPr/>
            <p:nvPr/>
          </p:nvSpPr>
          <p:spPr>
            <a:xfrm rot="10800000">
              <a:off x="2748413" y="2574119"/>
              <a:ext cx="554400" cy="559800"/>
            </a:xfrm>
            <a:prstGeom prst="bentArrow">
              <a:avLst>
                <a:gd fmla="val 27997" name="adj1"/>
                <a:gd fmla="val 30783" name="adj2"/>
                <a:gd fmla="val 42206" name="adj3"/>
                <a:gd fmla="val 57794" name="adj4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2" name="Google Shape;71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548" y="1041810"/>
            <a:ext cx="754925" cy="7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04"/>
          <p:cNvSpPr txBox="1"/>
          <p:nvPr>
            <p:ph idx="4294967295" type="ctrTitle"/>
          </p:nvPr>
        </p:nvSpPr>
        <p:spPr>
          <a:xfrm>
            <a:off x="4875075" y="150475"/>
            <a:ext cx="40041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ON Kubernetes</a:t>
            </a:r>
            <a:endParaRPr/>
          </a:p>
        </p:txBody>
      </p:sp>
      <p:sp>
        <p:nvSpPr>
          <p:cNvPr id="714" name="Google Shape;714;p104"/>
          <p:cNvSpPr/>
          <p:nvPr/>
        </p:nvSpPr>
        <p:spPr>
          <a:xfrm flipH="1" rot="10800000">
            <a:off x="1839325" y="1681400"/>
            <a:ext cx="1671200" cy="640775"/>
          </a:xfrm>
          <a:custGeom>
            <a:rect b="b" l="l" r="r" t="t"/>
            <a:pathLst>
              <a:path extrusionOk="0" h="25631" w="66848">
                <a:moveTo>
                  <a:pt x="0" y="25631"/>
                </a:moveTo>
                <a:cubicBezTo>
                  <a:pt x="4503" y="22976"/>
                  <a:pt x="15875" y="13970"/>
                  <a:pt x="27016" y="9698"/>
                </a:cubicBezTo>
                <a:cubicBezTo>
                  <a:pt x="38157" y="5426"/>
                  <a:pt x="60209" y="1616"/>
                  <a:pt x="66848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5" name="Google Shape;715;p104"/>
          <p:cNvSpPr/>
          <p:nvPr/>
        </p:nvSpPr>
        <p:spPr>
          <a:xfrm>
            <a:off x="4641275" y="2571750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716" name="Google Shape;716;p104"/>
          <p:cNvPicPr preferRelativeResize="0"/>
          <p:nvPr/>
        </p:nvPicPr>
        <p:blipFill rotWithShape="1">
          <a:blip r:embed="rId5">
            <a:alphaModFix/>
          </a:blip>
          <a:srcRect b="0" l="19051" r="19785" t="0"/>
          <a:stretch/>
        </p:blipFill>
        <p:spPr>
          <a:xfrm>
            <a:off x="3875198" y="230125"/>
            <a:ext cx="1192775" cy="10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04"/>
          <p:cNvSpPr/>
          <p:nvPr/>
        </p:nvSpPr>
        <p:spPr>
          <a:xfrm>
            <a:off x="2060875" y="935175"/>
            <a:ext cx="1757775" cy="415650"/>
          </a:xfrm>
          <a:custGeom>
            <a:rect b="b" l="l" r="r" t="t"/>
            <a:pathLst>
              <a:path extrusionOk="0" h="16626" w="70311">
                <a:moveTo>
                  <a:pt x="70311" y="0"/>
                </a:moveTo>
                <a:cubicBezTo>
                  <a:pt x="66905" y="2367"/>
                  <a:pt x="61595" y="11430"/>
                  <a:pt x="49876" y="14201"/>
                </a:cubicBezTo>
                <a:cubicBezTo>
                  <a:pt x="38158" y="16972"/>
                  <a:pt x="8313" y="16222"/>
                  <a:pt x="0" y="1662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8" name="Google Shape;718;p104"/>
          <p:cNvSpPr/>
          <p:nvPr/>
        </p:nvSpPr>
        <p:spPr>
          <a:xfrm>
            <a:off x="1138763" y="3072825"/>
            <a:ext cx="760500" cy="662700"/>
          </a:xfrm>
          <a:prstGeom prst="can">
            <a:avLst>
              <a:gd fmla="val 25000" name="adj"/>
            </a:avLst>
          </a:prstGeom>
          <a:solidFill>
            <a:srgbClr val="F6B26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243563" y="3680575"/>
            <a:ext cx="25509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Image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epository</a:t>
            </a: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104"/>
          <p:cNvSpPr/>
          <p:nvPr/>
        </p:nvSpPr>
        <p:spPr>
          <a:xfrm>
            <a:off x="2017575" y="2571750"/>
            <a:ext cx="1489350" cy="645775"/>
          </a:xfrm>
          <a:custGeom>
            <a:rect b="b" l="l" r="r" t="t"/>
            <a:pathLst>
              <a:path extrusionOk="0" h="25831" w="59574">
                <a:moveTo>
                  <a:pt x="0" y="25831"/>
                </a:moveTo>
                <a:cubicBezTo>
                  <a:pt x="4503" y="23176"/>
                  <a:pt x="17087" y="14203"/>
                  <a:pt x="27016" y="9898"/>
                </a:cubicBezTo>
                <a:cubicBezTo>
                  <a:pt x="36945" y="5593"/>
                  <a:pt x="54148" y="1650"/>
                  <a:pt x="59574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21" name="Google Shape;721;p104"/>
          <p:cNvSpPr/>
          <p:nvPr/>
        </p:nvSpPr>
        <p:spPr>
          <a:xfrm>
            <a:off x="4998563" y="1534763"/>
            <a:ext cx="590700" cy="590700"/>
          </a:xfrm>
          <a:prstGeom prst="ellipse">
            <a:avLst/>
          </a:prstGeom>
          <a:solidFill>
            <a:srgbClr val="556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4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722" name="Google Shape;722;p104"/>
          <p:cNvSpPr txBox="1"/>
          <p:nvPr/>
        </p:nvSpPr>
        <p:spPr>
          <a:xfrm>
            <a:off x="3262275" y="3549475"/>
            <a:ext cx="56169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38761D"/>
                </a:solidFill>
              </a:rPr>
              <a:t>Software agents ensure correctness 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38761D"/>
                </a:solidFill>
              </a:rPr>
              <a:t>and alert on divergence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723" name="Google Shape;723;p104"/>
          <p:cNvSpPr/>
          <p:nvPr/>
        </p:nvSpPr>
        <p:spPr>
          <a:xfrm rot="10800000">
            <a:off x="4631488" y="2244225"/>
            <a:ext cx="1324850" cy="77950"/>
          </a:xfrm>
          <a:custGeom>
            <a:rect b="b" l="l" r="r" t="t"/>
            <a:pathLst>
              <a:path extrusionOk="0" h="3118" w="52994">
                <a:moveTo>
                  <a:pt x="0" y="0"/>
                </a:moveTo>
                <a:cubicBezTo>
                  <a:pt x="4734" y="520"/>
                  <a:pt x="19570" y="3059"/>
                  <a:pt x="28402" y="3117"/>
                </a:cubicBezTo>
                <a:cubicBezTo>
                  <a:pt x="37234" y="3175"/>
                  <a:pt x="48895" y="808"/>
                  <a:pt x="52994" y="346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5"/>
          <p:cNvSpPr txBox="1"/>
          <p:nvPr>
            <p:ph idx="1" type="body"/>
          </p:nvPr>
        </p:nvSpPr>
        <p:spPr>
          <a:xfrm>
            <a:off x="442800" y="749725"/>
            <a:ext cx="82584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Gitops is Functional Reactive Programming…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...for your infrastructure.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Like React, but for servers and applications.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106"/>
          <p:cNvCxnSpPr/>
          <p:nvPr/>
        </p:nvCxnSpPr>
        <p:spPr>
          <a:xfrm>
            <a:off x="4713250" y="1305919"/>
            <a:ext cx="6300" cy="273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4" name="Google Shape;734;p106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 CICD pipeline</a:t>
            </a:r>
            <a:endParaRPr/>
          </a:p>
        </p:txBody>
      </p:sp>
      <p:sp>
        <p:nvSpPr>
          <p:cNvPr id="735" name="Google Shape;735;p106"/>
          <p:cNvSpPr txBox="1"/>
          <p:nvPr/>
        </p:nvSpPr>
        <p:spPr>
          <a:xfrm>
            <a:off x="501650" y="4098169"/>
            <a:ext cx="4065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GB" sz="10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36" name="Google Shape;736;p106"/>
          <p:cNvSpPr/>
          <p:nvPr/>
        </p:nvSpPr>
        <p:spPr>
          <a:xfrm>
            <a:off x="5698950" y="1933873"/>
            <a:ext cx="2052900" cy="1090200"/>
          </a:xfrm>
          <a:prstGeom prst="roundRect">
            <a:avLst>
              <a:gd fmla="val 767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Cluster API</a:t>
            </a:r>
            <a:endParaRPr sz="1100"/>
          </a:p>
        </p:txBody>
      </p:sp>
      <p:sp>
        <p:nvSpPr>
          <p:cNvPr id="737" name="Google Shape;737;p106"/>
          <p:cNvSpPr txBox="1"/>
          <p:nvPr/>
        </p:nvSpPr>
        <p:spPr>
          <a:xfrm>
            <a:off x="4567150" y="4098169"/>
            <a:ext cx="4065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GB" sz="10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Continuous Delivery/Deployment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38" name="Google Shape;738;p106"/>
          <p:cNvSpPr/>
          <p:nvPr/>
        </p:nvSpPr>
        <p:spPr>
          <a:xfrm>
            <a:off x="413985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Registry</a:t>
            </a:r>
            <a:endParaRPr sz="1100"/>
          </a:p>
        </p:txBody>
      </p:sp>
      <p:sp>
        <p:nvSpPr>
          <p:cNvPr id="739" name="Google Shape;739;p106"/>
          <p:cNvSpPr/>
          <p:nvPr/>
        </p:nvSpPr>
        <p:spPr>
          <a:xfrm>
            <a:off x="296202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</a:t>
            </a:r>
            <a:endParaRPr sz="1100"/>
          </a:p>
        </p:txBody>
      </p:sp>
      <p:sp>
        <p:nvSpPr>
          <p:cNvPr id="740" name="Google Shape;740;p106"/>
          <p:cNvSpPr/>
          <p:nvPr/>
        </p:nvSpPr>
        <p:spPr>
          <a:xfrm>
            <a:off x="178420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Code Repo</a:t>
            </a:r>
            <a:endParaRPr sz="1100"/>
          </a:p>
        </p:txBody>
      </p:sp>
      <p:cxnSp>
        <p:nvCxnSpPr>
          <p:cNvPr id="741" name="Google Shape;741;p106"/>
          <p:cNvCxnSpPr>
            <a:stCxn id="739" idx="3"/>
            <a:endCxn id="738" idx="1"/>
          </p:cNvCxnSpPr>
          <p:nvPr/>
        </p:nvCxnSpPr>
        <p:spPr>
          <a:xfrm>
            <a:off x="382632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42" name="Google Shape;742;p106"/>
          <p:cNvCxnSpPr>
            <a:stCxn id="740" idx="3"/>
            <a:endCxn id="739" idx="1"/>
          </p:cNvCxnSpPr>
          <p:nvPr/>
        </p:nvCxnSpPr>
        <p:spPr>
          <a:xfrm>
            <a:off x="2648500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43" name="Google Shape;743;p106"/>
          <p:cNvSpPr/>
          <p:nvPr/>
        </p:nvSpPr>
        <p:spPr>
          <a:xfrm>
            <a:off x="60637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</a:t>
            </a:r>
            <a:endParaRPr sz="1100"/>
          </a:p>
        </p:txBody>
      </p:sp>
      <p:cxnSp>
        <p:nvCxnSpPr>
          <p:cNvPr id="744" name="Google Shape;744;p106"/>
          <p:cNvCxnSpPr>
            <a:stCxn id="743" idx="3"/>
            <a:endCxn id="740" idx="1"/>
          </p:cNvCxnSpPr>
          <p:nvPr/>
        </p:nvCxnSpPr>
        <p:spPr>
          <a:xfrm>
            <a:off x="147067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45" name="Google Shape;745;p106"/>
          <p:cNvSpPr txBox="1"/>
          <p:nvPr/>
        </p:nvSpPr>
        <p:spPr>
          <a:xfrm>
            <a:off x="1112925" y="23271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46" name="Google Shape;746;p106"/>
          <p:cNvSpPr txBox="1"/>
          <p:nvPr/>
        </p:nvSpPr>
        <p:spPr>
          <a:xfrm>
            <a:off x="2211500" y="1802400"/>
            <a:ext cx="1187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CI creds</a:t>
            </a:r>
            <a:endParaRPr baseline="30000" sz="1200"/>
          </a:p>
        </p:txBody>
      </p:sp>
      <p:sp>
        <p:nvSpPr>
          <p:cNvPr id="747" name="Google Shape;747;p106"/>
          <p:cNvSpPr txBox="1"/>
          <p:nvPr/>
        </p:nvSpPr>
        <p:spPr>
          <a:xfrm>
            <a:off x="1043500" y="1802400"/>
            <a:ext cx="116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 creds</a:t>
            </a:r>
            <a:endParaRPr sz="1200"/>
          </a:p>
        </p:txBody>
      </p:sp>
      <p:cxnSp>
        <p:nvCxnSpPr>
          <p:cNvPr id="748" name="Google Shape;748;p106"/>
          <p:cNvCxnSpPr>
            <a:stCxn id="738" idx="2"/>
            <a:endCxn id="743" idx="2"/>
          </p:cNvCxnSpPr>
          <p:nvPr/>
        </p:nvCxnSpPr>
        <p:spPr>
          <a:xfrm rot="5400000">
            <a:off x="2805000" y="945000"/>
            <a:ext cx="600" cy="3533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49" name="Google Shape;749;p106"/>
          <p:cNvSpPr txBox="1"/>
          <p:nvPr/>
        </p:nvSpPr>
        <p:spPr>
          <a:xfrm>
            <a:off x="802425" y="24818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50" name="Google Shape;750;p106"/>
          <p:cNvSpPr txBox="1"/>
          <p:nvPr/>
        </p:nvSpPr>
        <p:spPr>
          <a:xfrm>
            <a:off x="471955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3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51" name="Google Shape;751;p106"/>
          <p:cNvSpPr txBox="1"/>
          <p:nvPr/>
        </p:nvSpPr>
        <p:spPr>
          <a:xfrm>
            <a:off x="5580963" y="2327163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cxnSp>
        <p:nvCxnSpPr>
          <p:cNvPr id="752" name="Google Shape;752;p106"/>
          <p:cNvCxnSpPr>
            <a:stCxn id="738" idx="3"/>
            <a:endCxn id="736" idx="1"/>
          </p:cNvCxnSpPr>
          <p:nvPr/>
        </p:nvCxnSpPr>
        <p:spPr>
          <a:xfrm flipH="1" rot="10800000">
            <a:off x="5004150" y="2478900"/>
            <a:ext cx="694800" cy="3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3" name="Google Shape;753;p106"/>
          <p:cNvSpPr txBox="1"/>
          <p:nvPr/>
        </p:nvSpPr>
        <p:spPr>
          <a:xfrm>
            <a:off x="3158075" y="24818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54" name="Google Shape;754;p106"/>
          <p:cNvSpPr txBox="1"/>
          <p:nvPr/>
        </p:nvSpPr>
        <p:spPr>
          <a:xfrm>
            <a:off x="3034213" y="3254925"/>
            <a:ext cx="864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API creds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755" name="Google Shape;755;p106"/>
          <p:cNvCxnSpPr>
            <a:stCxn id="736" idx="2"/>
            <a:endCxn id="739" idx="2"/>
          </p:cNvCxnSpPr>
          <p:nvPr/>
        </p:nvCxnSpPr>
        <p:spPr>
          <a:xfrm flipH="1" rot="5400000">
            <a:off x="4903500" y="1202173"/>
            <a:ext cx="312600" cy="3331200"/>
          </a:xfrm>
          <a:prstGeom prst="bentConnector3">
            <a:avLst>
              <a:gd fmla="val -7617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6" name="Google Shape;756;p106"/>
          <p:cNvSpPr txBox="1"/>
          <p:nvPr/>
        </p:nvSpPr>
        <p:spPr>
          <a:xfrm>
            <a:off x="629925" y="2943950"/>
            <a:ext cx="955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CR creds</a:t>
            </a:r>
            <a:r>
              <a:rPr baseline="30000" lang="en-GB" sz="1200">
                <a:solidFill>
                  <a:srgbClr val="FF0000"/>
                </a:solidFill>
              </a:rPr>
              <a:t>1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757" name="Google Shape;757;p106"/>
          <p:cNvSpPr txBox="1"/>
          <p:nvPr/>
        </p:nvSpPr>
        <p:spPr>
          <a:xfrm>
            <a:off x="500975" y="897500"/>
            <a:ext cx="80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Shares credentials cross several logical security boundaries.</a:t>
            </a:r>
            <a:endParaRPr/>
          </a:p>
        </p:txBody>
      </p:sp>
      <p:sp>
        <p:nvSpPr>
          <p:cNvPr id="758" name="Google Shape;758;p106"/>
          <p:cNvSpPr txBox="1"/>
          <p:nvPr/>
        </p:nvSpPr>
        <p:spPr>
          <a:xfrm>
            <a:off x="4223050" y="4037425"/>
            <a:ext cx="9867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7B7B7"/>
                </a:solidFill>
              </a:rPr>
              <a:t>Boundary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759" name="Google Shape;759;p106"/>
          <p:cNvSpPr txBox="1"/>
          <p:nvPr/>
        </p:nvSpPr>
        <p:spPr>
          <a:xfrm>
            <a:off x="284080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760" name="Google Shape;760;p106"/>
          <p:cNvSpPr txBox="1"/>
          <p:nvPr/>
        </p:nvSpPr>
        <p:spPr>
          <a:xfrm>
            <a:off x="345915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761" name="Google Shape;76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238" y="1782188"/>
            <a:ext cx="414225" cy="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638" y="1822625"/>
            <a:ext cx="3738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064" y="1803260"/>
            <a:ext cx="414225" cy="37211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6"/>
          <p:cNvSpPr txBox="1"/>
          <p:nvPr/>
        </p:nvSpPr>
        <p:spPr>
          <a:xfrm>
            <a:off x="339900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CR creds</a:t>
            </a:r>
            <a:r>
              <a:rPr baseline="30000" lang="en-GB" sz="1200"/>
              <a:t>2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9" name="Google Shape;769;p107"/>
          <p:cNvCxnSpPr/>
          <p:nvPr/>
        </p:nvCxnSpPr>
        <p:spPr>
          <a:xfrm>
            <a:off x="4713250" y="1305919"/>
            <a:ext cx="6300" cy="2732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70" name="Google Shape;770;p107"/>
          <p:cNvSpPr/>
          <p:nvPr/>
        </p:nvSpPr>
        <p:spPr>
          <a:xfrm>
            <a:off x="5698950" y="1933873"/>
            <a:ext cx="2052900" cy="1090200"/>
          </a:xfrm>
          <a:prstGeom prst="roundRect">
            <a:avLst>
              <a:gd fmla="val 767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Cluster API</a:t>
            </a:r>
            <a:endParaRPr sz="1100"/>
          </a:p>
        </p:txBody>
      </p:sp>
      <p:sp>
        <p:nvSpPr>
          <p:cNvPr id="771" name="Google Shape;771;p107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</a:t>
            </a:r>
            <a:r>
              <a:rPr lang="en-GB"/>
              <a:t> pipeline  </a:t>
            </a:r>
            <a:endParaRPr/>
          </a:p>
        </p:txBody>
      </p:sp>
      <p:sp>
        <p:nvSpPr>
          <p:cNvPr id="772" name="Google Shape;772;p107"/>
          <p:cNvSpPr/>
          <p:nvPr/>
        </p:nvSpPr>
        <p:spPr>
          <a:xfrm>
            <a:off x="413985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Registry</a:t>
            </a:r>
            <a:endParaRPr sz="1100"/>
          </a:p>
        </p:txBody>
      </p:sp>
      <p:sp>
        <p:nvSpPr>
          <p:cNvPr id="773" name="Google Shape;773;p107"/>
          <p:cNvSpPr/>
          <p:nvPr/>
        </p:nvSpPr>
        <p:spPr>
          <a:xfrm>
            <a:off x="296202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</a:t>
            </a:r>
            <a:endParaRPr sz="1100"/>
          </a:p>
        </p:txBody>
      </p:sp>
      <p:sp>
        <p:nvSpPr>
          <p:cNvPr id="774" name="Google Shape;774;p107"/>
          <p:cNvSpPr/>
          <p:nvPr/>
        </p:nvSpPr>
        <p:spPr>
          <a:xfrm>
            <a:off x="178420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Code Repo</a:t>
            </a:r>
            <a:endParaRPr sz="1100"/>
          </a:p>
        </p:txBody>
      </p:sp>
      <p:cxnSp>
        <p:nvCxnSpPr>
          <p:cNvPr id="775" name="Google Shape;775;p107"/>
          <p:cNvCxnSpPr>
            <a:stCxn id="773" idx="3"/>
            <a:endCxn id="772" idx="1"/>
          </p:cNvCxnSpPr>
          <p:nvPr/>
        </p:nvCxnSpPr>
        <p:spPr>
          <a:xfrm>
            <a:off x="382632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76" name="Google Shape;776;p107"/>
          <p:cNvCxnSpPr>
            <a:stCxn id="774" idx="3"/>
            <a:endCxn id="773" idx="1"/>
          </p:cNvCxnSpPr>
          <p:nvPr/>
        </p:nvCxnSpPr>
        <p:spPr>
          <a:xfrm>
            <a:off x="2648500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77" name="Google Shape;777;p107"/>
          <p:cNvSpPr/>
          <p:nvPr/>
        </p:nvSpPr>
        <p:spPr>
          <a:xfrm>
            <a:off x="60637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</a:t>
            </a:r>
            <a:endParaRPr sz="1100"/>
          </a:p>
        </p:txBody>
      </p:sp>
      <p:cxnSp>
        <p:nvCxnSpPr>
          <p:cNvPr id="778" name="Google Shape;778;p107"/>
          <p:cNvCxnSpPr>
            <a:stCxn id="777" idx="3"/>
            <a:endCxn id="774" idx="1"/>
          </p:cNvCxnSpPr>
          <p:nvPr/>
        </p:nvCxnSpPr>
        <p:spPr>
          <a:xfrm>
            <a:off x="147067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79" name="Google Shape;779;p107"/>
          <p:cNvSpPr txBox="1"/>
          <p:nvPr/>
        </p:nvSpPr>
        <p:spPr>
          <a:xfrm>
            <a:off x="284080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780" name="Google Shape;780;p107"/>
          <p:cNvSpPr txBox="1"/>
          <p:nvPr/>
        </p:nvSpPr>
        <p:spPr>
          <a:xfrm>
            <a:off x="339900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CR creds</a:t>
            </a:r>
            <a:r>
              <a:rPr baseline="30000" lang="en-GB" sz="1200"/>
              <a:t>2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1" name="Google Shape;781;p107"/>
          <p:cNvSpPr txBox="1"/>
          <p:nvPr/>
        </p:nvSpPr>
        <p:spPr>
          <a:xfrm>
            <a:off x="2211500" y="1802400"/>
            <a:ext cx="1187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CI creds</a:t>
            </a:r>
            <a:endParaRPr baseline="30000" sz="1200"/>
          </a:p>
        </p:txBody>
      </p:sp>
      <p:sp>
        <p:nvSpPr>
          <p:cNvPr id="782" name="Google Shape;782;p107"/>
          <p:cNvSpPr txBox="1"/>
          <p:nvPr/>
        </p:nvSpPr>
        <p:spPr>
          <a:xfrm>
            <a:off x="1043500" y="1802400"/>
            <a:ext cx="116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 creds</a:t>
            </a:r>
            <a:endParaRPr sz="1200"/>
          </a:p>
        </p:txBody>
      </p:sp>
      <p:cxnSp>
        <p:nvCxnSpPr>
          <p:cNvPr id="783" name="Google Shape;783;p107"/>
          <p:cNvCxnSpPr>
            <a:stCxn id="772" idx="2"/>
            <a:endCxn id="777" idx="2"/>
          </p:cNvCxnSpPr>
          <p:nvPr/>
        </p:nvCxnSpPr>
        <p:spPr>
          <a:xfrm rot="5400000">
            <a:off x="2805000" y="945000"/>
            <a:ext cx="600" cy="3533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p107"/>
          <p:cNvSpPr txBox="1"/>
          <p:nvPr/>
        </p:nvSpPr>
        <p:spPr>
          <a:xfrm>
            <a:off x="802425" y="24818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785" name="Google Shape;785;p107"/>
          <p:cNvSpPr/>
          <p:nvPr/>
        </p:nvSpPr>
        <p:spPr>
          <a:xfrm>
            <a:off x="6199525" y="2478900"/>
            <a:ext cx="1051800" cy="4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</a:t>
            </a:r>
            <a:endParaRPr sz="1000"/>
          </a:p>
        </p:txBody>
      </p:sp>
      <p:sp>
        <p:nvSpPr>
          <p:cNvPr id="786" name="Google Shape;786;p107"/>
          <p:cNvSpPr txBox="1"/>
          <p:nvPr/>
        </p:nvSpPr>
        <p:spPr>
          <a:xfrm>
            <a:off x="471955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3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87" name="Google Shape;787;p107"/>
          <p:cNvSpPr txBox="1"/>
          <p:nvPr/>
        </p:nvSpPr>
        <p:spPr>
          <a:xfrm>
            <a:off x="6066938" y="25580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788" name="Google Shape;788;p107"/>
          <p:cNvSpPr txBox="1"/>
          <p:nvPr/>
        </p:nvSpPr>
        <p:spPr>
          <a:xfrm>
            <a:off x="6483988" y="27044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89" name="Google Shape;789;p107"/>
          <p:cNvSpPr txBox="1"/>
          <p:nvPr/>
        </p:nvSpPr>
        <p:spPr>
          <a:xfrm>
            <a:off x="6539150" y="3276825"/>
            <a:ext cx="1252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Config repo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790" name="Google Shape;790;p107"/>
          <p:cNvCxnSpPr>
            <a:stCxn id="785" idx="0"/>
          </p:cNvCxnSpPr>
          <p:nvPr/>
        </p:nvCxnSpPr>
        <p:spPr>
          <a:xfrm rot="10800000">
            <a:off x="6725425" y="2238600"/>
            <a:ext cx="0" cy="24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1" name="Google Shape;791;p107"/>
          <p:cNvSpPr txBox="1"/>
          <p:nvPr/>
        </p:nvSpPr>
        <p:spPr>
          <a:xfrm>
            <a:off x="629925" y="2950275"/>
            <a:ext cx="986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1</a:t>
            </a:r>
            <a:endParaRPr sz="1200"/>
          </a:p>
        </p:txBody>
      </p:sp>
      <p:sp>
        <p:nvSpPr>
          <p:cNvPr id="792" name="Google Shape;792;p107"/>
          <p:cNvSpPr txBox="1"/>
          <p:nvPr/>
        </p:nvSpPr>
        <p:spPr>
          <a:xfrm>
            <a:off x="500975" y="897500"/>
            <a:ext cx="80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Credentials are never shared across a logical security boundary.</a:t>
            </a:r>
            <a:endParaRPr/>
          </a:p>
        </p:txBody>
      </p:sp>
      <p:sp>
        <p:nvSpPr>
          <p:cNvPr id="793" name="Google Shape;793;p107"/>
          <p:cNvSpPr txBox="1"/>
          <p:nvPr/>
        </p:nvSpPr>
        <p:spPr>
          <a:xfrm>
            <a:off x="345915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94" name="Google Shape;794;p107"/>
          <p:cNvSpPr txBox="1"/>
          <p:nvPr/>
        </p:nvSpPr>
        <p:spPr>
          <a:xfrm>
            <a:off x="6495500" y="238642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95" name="Google Shape;795;p107"/>
          <p:cNvSpPr txBox="1"/>
          <p:nvPr/>
        </p:nvSpPr>
        <p:spPr>
          <a:xfrm>
            <a:off x="1112925" y="23271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796" name="Google Shape;796;p107"/>
          <p:cNvSpPr txBox="1"/>
          <p:nvPr/>
        </p:nvSpPr>
        <p:spPr>
          <a:xfrm>
            <a:off x="7558875" y="2183175"/>
            <a:ext cx="1252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Cluster API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797" name="Google Shape;797;p107"/>
          <p:cNvCxnSpPr>
            <a:stCxn id="785" idx="1"/>
            <a:endCxn id="772" idx="3"/>
          </p:cNvCxnSpPr>
          <p:nvPr/>
        </p:nvCxnSpPr>
        <p:spPr>
          <a:xfrm rot="10800000">
            <a:off x="5004025" y="2481900"/>
            <a:ext cx="1195500" cy="228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107"/>
          <p:cNvCxnSpPr>
            <a:stCxn id="799" idx="3"/>
            <a:endCxn id="785" idx="2"/>
          </p:cNvCxnSpPr>
          <p:nvPr/>
        </p:nvCxnSpPr>
        <p:spPr>
          <a:xfrm flipH="1" rot="10800000">
            <a:off x="6199538" y="2941025"/>
            <a:ext cx="525900" cy="908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00" name="Google Shape;80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238" y="1782188"/>
            <a:ext cx="414225" cy="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638" y="1822625"/>
            <a:ext cx="3738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064" y="1803260"/>
            <a:ext cx="414225" cy="37211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7"/>
          <p:cNvSpPr/>
          <p:nvPr/>
        </p:nvSpPr>
        <p:spPr>
          <a:xfrm>
            <a:off x="4296075" y="3960775"/>
            <a:ext cx="964000" cy="192625"/>
          </a:xfrm>
          <a:custGeom>
            <a:rect b="b" l="l" r="r" t="t"/>
            <a:pathLst>
              <a:path extrusionOk="0" h="7705" w="38560">
                <a:moveTo>
                  <a:pt x="0" y="7544"/>
                </a:moveTo>
                <a:cubicBezTo>
                  <a:pt x="2655" y="7451"/>
                  <a:pt x="9500" y="8242"/>
                  <a:pt x="15927" y="6985"/>
                </a:cubicBezTo>
                <a:cubicBezTo>
                  <a:pt x="22354" y="5728"/>
                  <a:pt x="34788" y="1164"/>
                  <a:pt x="38560" y="0"/>
                </a:cubicBezTo>
              </a:path>
            </a:pathLst>
          </a:custGeom>
          <a:noFill/>
          <a:ln cap="flat" cmpd="sng" w="38100">
            <a:solidFill>
              <a:srgbClr val="F15D2A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04" name="Google Shape;804;p107"/>
          <p:cNvSpPr txBox="1"/>
          <p:nvPr/>
        </p:nvSpPr>
        <p:spPr>
          <a:xfrm>
            <a:off x="2423463" y="3620225"/>
            <a:ext cx="21765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Canonical desired 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state store 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05" name="Google Shape;80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875" y="3115038"/>
            <a:ext cx="414225" cy="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7"/>
          <p:cNvSpPr/>
          <p:nvPr/>
        </p:nvSpPr>
        <p:spPr>
          <a:xfrm>
            <a:off x="5335238" y="3620225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Config Repo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0" name="Google Shape;810;p108"/>
          <p:cNvCxnSpPr/>
          <p:nvPr/>
        </p:nvCxnSpPr>
        <p:spPr>
          <a:xfrm>
            <a:off x="4713250" y="1305919"/>
            <a:ext cx="6300" cy="2732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1" name="Google Shape;811;p108"/>
          <p:cNvSpPr/>
          <p:nvPr/>
        </p:nvSpPr>
        <p:spPr>
          <a:xfrm>
            <a:off x="5698950" y="1933873"/>
            <a:ext cx="2052900" cy="1090200"/>
          </a:xfrm>
          <a:prstGeom prst="roundRect">
            <a:avLst>
              <a:gd fmla="val 767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Cluster API</a:t>
            </a:r>
            <a:endParaRPr sz="1100"/>
          </a:p>
        </p:txBody>
      </p:sp>
      <p:sp>
        <p:nvSpPr>
          <p:cNvPr id="812" name="Google Shape;812;p108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</a:t>
            </a:r>
            <a:r>
              <a:rPr lang="en-GB"/>
              <a:t> pipeline  </a:t>
            </a:r>
            <a:endParaRPr/>
          </a:p>
        </p:txBody>
      </p:sp>
      <p:sp>
        <p:nvSpPr>
          <p:cNvPr id="813" name="Google Shape;813;p108"/>
          <p:cNvSpPr/>
          <p:nvPr/>
        </p:nvSpPr>
        <p:spPr>
          <a:xfrm>
            <a:off x="413985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Registry</a:t>
            </a:r>
            <a:endParaRPr sz="1100"/>
          </a:p>
        </p:txBody>
      </p:sp>
      <p:sp>
        <p:nvSpPr>
          <p:cNvPr id="814" name="Google Shape;814;p108"/>
          <p:cNvSpPr/>
          <p:nvPr/>
        </p:nvSpPr>
        <p:spPr>
          <a:xfrm>
            <a:off x="296202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</a:t>
            </a:r>
            <a:endParaRPr sz="1100"/>
          </a:p>
        </p:txBody>
      </p:sp>
      <p:sp>
        <p:nvSpPr>
          <p:cNvPr id="815" name="Google Shape;815;p108"/>
          <p:cNvSpPr/>
          <p:nvPr/>
        </p:nvSpPr>
        <p:spPr>
          <a:xfrm>
            <a:off x="178420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Code Repo</a:t>
            </a:r>
            <a:endParaRPr sz="1100"/>
          </a:p>
        </p:txBody>
      </p:sp>
      <p:cxnSp>
        <p:nvCxnSpPr>
          <p:cNvPr id="816" name="Google Shape;816;p108"/>
          <p:cNvCxnSpPr>
            <a:stCxn id="814" idx="3"/>
            <a:endCxn id="813" idx="1"/>
          </p:cNvCxnSpPr>
          <p:nvPr/>
        </p:nvCxnSpPr>
        <p:spPr>
          <a:xfrm>
            <a:off x="382632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7" name="Google Shape;817;p108"/>
          <p:cNvCxnSpPr>
            <a:stCxn id="815" idx="3"/>
            <a:endCxn id="814" idx="1"/>
          </p:cNvCxnSpPr>
          <p:nvPr/>
        </p:nvCxnSpPr>
        <p:spPr>
          <a:xfrm>
            <a:off x="2648500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18" name="Google Shape;818;p108"/>
          <p:cNvSpPr/>
          <p:nvPr/>
        </p:nvSpPr>
        <p:spPr>
          <a:xfrm>
            <a:off x="60637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</a:t>
            </a:r>
            <a:endParaRPr sz="1100"/>
          </a:p>
        </p:txBody>
      </p:sp>
      <p:cxnSp>
        <p:nvCxnSpPr>
          <p:cNvPr id="819" name="Google Shape;819;p108"/>
          <p:cNvCxnSpPr>
            <a:stCxn id="818" idx="3"/>
            <a:endCxn id="815" idx="1"/>
          </p:cNvCxnSpPr>
          <p:nvPr/>
        </p:nvCxnSpPr>
        <p:spPr>
          <a:xfrm>
            <a:off x="147067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20" name="Google Shape;820;p108"/>
          <p:cNvSpPr txBox="1"/>
          <p:nvPr/>
        </p:nvSpPr>
        <p:spPr>
          <a:xfrm>
            <a:off x="284080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821" name="Google Shape;821;p108"/>
          <p:cNvSpPr txBox="1"/>
          <p:nvPr/>
        </p:nvSpPr>
        <p:spPr>
          <a:xfrm>
            <a:off x="339900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CR creds</a:t>
            </a:r>
            <a:r>
              <a:rPr baseline="30000" lang="en-GB" sz="1200"/>
              <a:t>2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2" name="Google Shape;822;p108"/>
          <p:cNvSpPr txBox="1"/>
          <p:nvPr/>
        </p:nvSpPr>
        <p:spPr>
          <a:xfrm>
            <a:off x="2211500" y="1802400"/>
            <a:ext cx="1187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CI creds</a:t>
            </a:r>
            <a:endParaRPr baseline="30000" sz="1200"/>
          </a:p>
        </p:txBody>
      </p:sp>
      <p:sp>
        <p:nvSpPr>
          <p:cNvPr id="823" name="Google Shape;823;p108"/>
          <p:cNvSpPr txBox="1"/>
          <p:nvPr/>
        </p:nvSpPr>
        <p:spPr>
          <a:xfrm>
            <a:off x="1043500" y="1802400"/>
            <a:ext cx="116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 creds</a:t>
            </a:r>
            <a:endParaRPr sz="1200"/>
          </a:p>
        </p:txBody>
      </p:sp>
      <p:cxnSp>
        <p:nvCxnSpPr>
          <p:cNvPr id="824" name="Google Shape;824;p108"/>
          <p:cNvCxnSpPr>
            <a:stCxn id="813" idx="2"/>
            <a:endCxn id="818" idx="2"/>
          </p:cNvCxnSpPr>
          <p:nvPr/>
        </p:nvCxnSpPr>
        <p:spPr>
          <a:xfrm rot="5400000">
            <a:off x="2805000" y="945000"/>
            <a:ext cx="600" cy="3533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Google Shape;825;p108"/>
          <p:cNvSpPr txBox="1"/>
          <p:nvPr/>
        </p:nvSpPr>
        <p:spPr>
          <a:xfrm>
            <a:off x="802425" y="24818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826" name="Google Shape;826;p108"/>
          <p:cNvSpPr/>
          <p:nvPr/>
        </p:nvSpPr>
        <p:spPr>
          <a:xfrm>
            <a:off x="6199525" y="2478900"/>
            <a:ext cx="1051800" cy="4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</a:t>
            </a:r>
            <a:endParaRPr sz="1000"/>
          </a:p>
        </p:txBody>
      </p:sp>
      <p:sp>
        <p:nvSpPr>
          <p:cNvPr id="827" name="Google Shape;827;p108"/>
          <p:cNvSpPr txBox="1"/>
          <p:nvPr/>
        </p:nvSpPr>
        <p:spPr>
          <a:xfrm>
            <a:off x="471955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3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8" name="Google Shape;828;p108"/>
          <p:cNvSpPr txBox="1"/>
          <p:nvPr/>
        </p:nvSpPr>
        <p:spPr>
          <a:xfrm>
            <a:off x="6066938" y="25580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829" name="Google Shape;829;p108"/>
          <p:cNvSpPr txBox="1"/>
          <p:nvPr/>
        </p:nvSpPr>
        <p:spPr>
          <a:xfrm>
            <a:off x="6483988" y="27044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30" name="Google Shape;830;p108"/>
          <p:cNvSpPr txBox="1"/>
          <p:nvPr/>
        </p:nvSpPr>
        <p:spPr>
          <a:xfrm>
            <a:off x="6539150" y="3276825"/>
            <a:ext cx="1252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Config repo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831" name="Google Shape;831;p108"/>
          <p:cNvCxnSpPr>
            <a:stCxn id="826" idx="0"/>
          </p:cNvCxnSpPr>
          <p:nvPr/>
        </p:nvCxnSpPr>
        <p:spPr>
          <a:xfrm rot="10800000">
            <a:off x="6725425" y="2238600"/>
            <a:ext cx="0" cy="24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2" name="Google Shape;832;p108"/>
          <p:cNvSpPr txBox="1"/>
          <p:nvPr/>
        </p:nvSpPr>
        <p:spPr>
          <a:xfrm>
            <a:off x="629925" y="2950275"/>
            <a:ext cx="986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1</a:t>
            </a:r>
            <a:endParaRPr sz="1200"/>
          </a:p>
        </p:txBody>
      </p:sp>
      <p:sp>
        <p:nvSpPr>
          <p:cNvPr id="833" name="Google Shape;833;p108"/>
          <p:cNvSpPr txBox="1"/>
          <p:nvPr/>
        </p:nvSpPr>
        <p:spPr>
          <a:xfrm>
            <a:off x="500975" y="897500"/>
            <a:ext cx="80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Credentials are never shared across a logical security boundary.</a:t>
            </a:r>
            <a:endParaRPr/>
          </a:p>
        </p:txBody>
      </p:sp>
      <p:sp>
        <p:nvSpPr>
          <p:cNvPr id="834" name="Google Shape;834;p108"/>
          <p:cNvSpPr txBox="1"/>
          <p:nvPr/>
        </p:nvSpPr>
        <p:spPr>
          <a:xfrm>
            <a:off x="345915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35" name="Google Shape;835;p108"/>
          <p:cNvSpPr txBox="1"/>
          <p:nvPr/>
        </p:nvSpPr>
        <p:spPr>
          <a:xfrm>
            <a:off x="6495500" y="238642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36" name="Google Shape;836;p108"/>
          <p:cNvSpPr txBox="1"/>
          <p:nvPr/>
        </p:nvSpPr>
        <p:spPr>
          <a:xfrm>
            <a:off x="1112925" y="23271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37" name="Google Shape;837;p108"/>
          <p:cNvSpPr txBox="1"/>
          <p:nvPr/>
        </p:nvSpPr>
        <p:spPr>
          <a:xfrm>
            <a:off x="7558875" y="2183175"/>
            <a:ext cx="1252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Cluster API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838" name="Google Shape;838;p108"/>
          <p:cNvCxnSpPr>
            <a:stCxn id="826" idx="1"/>
            <a:endCxn id="813" idx="3"/>
          </p:cNvCxnSpPr>
          <p:nvPr/>
        </p:nvCxnSpPr>
        <p:spPr>
          <a:xfrm rot="10800000">
            <a:off x="5004025" y="2481900"/>
            <a:ext cx="1195500" cy="228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108"/>
          <p:cNvCxnSpPr>
            <a:stCxn id="840" idx="3"/>
            <a:endCxn id="826" idx="2"/>
          </p:cNvCxnSpPr>
          <p:nvPr/>
        </p:nvCxnSpPr>
        <p:spPr>
          <a:xfrm flipH="1" rot="10800000">
            <a:off x="6199538" y="2941025"/>
            <a:ext cx="525900" cy="908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41" name="Google Shape;84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238" y="1782188"/>
            <a:ext cx="414225" cy="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638" y="1822625"/>
            <a:ext cx="3738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064" y="1803260"/>
            <a:ext cx="414225" cy="3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875" y="3115038"/>
            <a:ext cx="414225" cy="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8"/>
          <p:cNvSpPr/>
          <p:nvPr/>
        </p:nvSpPr>
        <p:spPr>
          <a:xfrm>
            <a:off x="2423474" y="3623675"/>
            <a:ext cx="13746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Operator</a:t>
            </a:r>
            <a:endParaRPr sz="1100"/>
          </a:p>
        </p:txBody>
      </p:sp>
      <p:sp>
        <p:nvSpPr>
          <p:cNvPr id="846" name="Google Shape;846;p108"/>
          <p:cNvSpPr txBox="1"/>
          <p:nvPr/>
        </p:nvSpPr>
        <p:spPr>
          <a:xfrm>
            <a:off x="3410013" y="37013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847" name="Google Shape;847;p108"/>
          <p:cNvCxnSpPr>
            <a:endCxn id="840" idx="1"/>
          </p:cNvCxnSpPr>
          <p:nvPr/>
        </p:nvCxnSpPr>
        <p:spPr>
          <a:xfrm flipH="1" rot="10800000">
            <a:off x="3804638" y="3849725"/>
            <a:ext cx="1530600" cy="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40" name="Google Shape;840;p108"/>
          <p:cNvSpPr/>
          <p:nvPr/>
        </p:nvSpPr>
        <p:spPr>
          <a:xfrm>
            <a:off x="5335238" y="3620225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Config Repo</a:t>
            </a:r>
            <a:endParaRPr sz="900"/>
          </a:p>
        </p:txBody>
      </p:sp>
      <p:pic>
        <p:nvPicPr>
          <p:cNvPr id="848" name="Google Shape;848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6125" y="3642612"/>
            <a:ext cx="414225" cy="4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9"/>
          <p:cNvSpPr/>
          <p:nvPr/>
        </p:nvSpPr>
        <p:spPr>
          <a:xfrm>
            <a:off x="2423474" y="3623675"/>
            <a:ext cx="13746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Operator</a:t>
            </a:r>
            <a:endParaRPr sz="1100"/>
          </a:p>
        </p:txBody>
      </p:sp>
      <p:pic>
        <p:nvPicPr>
          <p:cNvPr id="854" name="Google Shape;8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25" y="3642612"/>
            <a:ext cx="414225" cy="41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109"/>
          <p:cNvCxnSpPr/>
          <p:nvPr/>
        </p:nvCxnSpPr>
        <p:spPr>
          <a:xfrm>
            <a:off x="4713250" y="1305919"/>
            <a:ext cx="6300" cy="2732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56" name="Google Shape;856;p109"/>
          <p:cNvSpPr/>
          <p:nvPr/>
        </p:nvSpPr>
        <p:spPr>
          <a:xfrm>
            <a:off x="5698950" y="1933873"/>
            <a:ext cx="2052900" cy="1090200"/>
          </a:xfrm>
          <a:prstGeom prst="roundRect">
            <a:avLst>
              <a:gd fmla="val 767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Cluster API</a:t>
            </a:r>
            <a:endParaRPr sz="1100"/>
          </a:p>
        </p:txBody>
      </p:sp>
      <p:sp>
        <p:nvSpPr>
          <p:cNvPr id="857" name="Google Shape;857;p109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</a:t>
            </a:r>
            <a:r>
              <a:rPr lang="en-GB"/>
              <a:t> pipeline  </a:t>
            </a:r>
            <a:endParaRPr/>
          </a:p>
        </p:txBody>
      </p:sp>
      <p:sp>
        <p:nvSpPr>
          <p:cNvPr id="858" name="Google Shape;858;p109"/>
          <p:cNvSpPr/>
          <p:nvPr/>
        </p:nvSpPr>
        <p:spPr>
          <a:xfrm>
            <a:off x="413985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Registry</a:t>
            </a:r>
            <a:endParaRPr sz="1100"/>
          </a:p>
        </p:txBody>
      </p:sp>
      <p:sp>
        <p:nvSpPr>
          <p:cNvPr id="859" name="Google Shape;859;p109"/>
          <p:cNvSpPr/>
          <p:nvPr/>
        </p:nvSpPr>
        <p:spPr>
          <a:xfrm>
            <a:off x="296202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</a:t>
            </a:r>
            <a:endParaRPr sz="1100"/>
          </a:p>
        </p:txBody>
      </p:sp>
      <p:sp>
        <p:nvSpPr>
          <p:cNvPr id="860" name="Google Shape;860;p109"/>
          <p:cNvSpPr/>
          <p:nvPr/>
        </p:nvSpPr>
        <p:spPr>
          <a:xfrm>
            <a:off x="178420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Code Repo</a:t>
            </a:r>
            <a:endParaRPr sz="1100"/>
          </a:p>
        </p:txBody>
      </p:sp>
      <p:cxnSp>
        <p:nvCxnSpPr>
          <p:cNvPr id="861" name="Google Shape;861;p109"/>
          <p:cNvCxnSpPr>
            <a:stCxn id="859" idx="3"/>
            <a:endCxn id="858" idx="1"/>
          </p:cNvCxnSpPr>
          <p:nvPr/>
        </p:nvCxnSpPr>
        <p:spPr>
          <a:xfrm>
            <a:off x="382632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62" name="Google Shape;862;p109"/>
          <p:cNvCxnSpPr>
            <a:stCxn id="860" idx="3"/>
            <a:endCxn id="859" idx="1"/>
          </p:cNvCxnSpPr>
          <p:nvPr/>
        </p:nvCxnSpPr>
        <p:spPr>
          <a:xfrm>
            <a:off x="2648500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63" name="Google Shape;863;p109"/>
          <p:cNvSpPr/>
          <p:nvPr/>
        </p:nvSpPr>
        <p:spPr>
          <a:xfrm>
            <a:off x="60637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</a:t>
            </a:r>
            <a:endParaRPr sz="1100"/>
          </a:p>
        </p:txBody>
      </p:sp>
      <p:cxnSp>
        <p:nvCxnSpPr>
          <p:cNvPr id="864" name="Google Shape;864;p109"/>
          <p:cNvCxnSpPr>
            <a:stCxn id="863" idx="3"/>
            <a:endCxn id="860" idx="1"/>
          </p:cNvCxnSpPr>
          <p:nvPr/>
        </p:nvCxnSpPr>
        <p:spPr>
          <a:xfrm>
            <a:off x="147067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65" name="Google Shape;865;p109"/>
          <p:cNvSpPr txBox="1"/>
          <p:nvPr/>
        </p:nvSpPr>
        <p:spPr>
          <a:xfrm>
            <a:off x="284080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866" name="Google Shape;866;p109"/>
          <p:cNvSpPr txBox="1"/>
          <p:nvPr/>
        </p:nvSpPr>
        <p:spPr>
          <a:xfrm>
            <a:off x="339900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CR creds</a:t>
            </a:r>
            <a:r>
              <a:rPr baseline="30000" lang="en-GB" sz="1200"/>
              <a:t>2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7" name="Google Shape;867;p109"/>
          <p:cNvSpPr txBox="1"/>
          <p:nvPr/>
        </p:nvSpPr>
        <p:spPr>
          <a:xfrm>
            <a:off x="2211500" y="1802400"/>
            <a:ext cx="1187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CI creds</a:t>
            </a:r>
            <a:endParaRPr baseline="30000" sz="1200"/>
          </a:p>
        </p:txBody>
      </p:sp>
      <p:sp>
        <p:nvSpPr>
          <p:cNvPr id="868" name="Google Shape;868;p109"/>
          <p:cNvSpPr txBox="1"/>
          <p:nvPr/>
        </p:nvSpPr>
        <p:spPr>
          <a:xfrm>
            <a:off x="1043500" y="1802400"/>
            <a:ext cx="116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 creds</a:t>
            </a:r>
            <a:endParaRPr sz="1200"/>
          </a:p>
        </p:txBody>
      </p:sp>
      <p:cxnSp>
        <p:nvCxnSpPr>
          <p:cNvPr id="869" name="Google Shape;869;p109"/>
          <p:cNvCxnSpPr>
            <a:stCxn id="858" idx="2"/>
            <a:endCxn id="863" idx="2"/>
          </p:cNvCxnSpPr>
          <p:nvPr/>
        </p:nvCxnSpPr>
        <p:spPr>
          <a:xfrm rot="5400000">
            <a:off x="2805000" y="945000"/>
            <a:ext cx="600" cy="3533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109"/>
          <p:cNvSpPr txBox="1"/>
          <p:nvPr/>
        </p:nvSpPr>
        <p:spPr>
          <a:xfrm>
            <a:off x="802425" y="24818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871" name="Google Shape;871;p109"/>
          <p:cNvSpPr/>
          <p:nvPr/>
        </p:nvSpPr>
        <p:spPr>
          <a:xfrm>
            <a:off x="6199525" y="2478900"/>
            <a:ext cx="1051800" cy="4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</a:t>
            </a:r>
            <a:endParaRPr sz="1000"/>
          </a:p>
        </p:txBody>
      </p:sp>
      <p:sp>
        <p:nvSpPr>
          <p:cNvPr id="872" name="Google Shape;872;p109"/>
          <p:cNvSpPr txBox="1"/>
          <p:nvPr/>
        </p:nvSpPr>
        <p:spPr>
          <a:xfrm>
            <a:off x="471955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3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73" name="Google Shape;873;p109"/>
          <p:cNvSpPr txBox="1"/>
          <p:nvPr/>
        </p:nvSpPr>
        <p:spPr>
          <a:xfrm>
            <a:off x="6066938" y="25580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874" name="Google Shape;874;p109"/>
          <p:cNvSpPr txBox="1"/>
          <p:nvPr/>
        </p:nvSpPr>
        <p:spPr>
          <a:xfrm>
            <a:off x="6483988" y="27044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75" name="Google Shape;875;p109"/>
          <p:cNvSpPr txBox="1"/>
          <p:nvPr/>
        </p:nvSpPr>
        <p:spPr>
          <a:xfrm>
            <a:off x="6539150" y="3276825"/>
            <a:ext cx="1252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Config repo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876" name="Google Shape;876;p109"/>
          <p:cNvCxnSpPr>
            <a:stCxn id="871" idx="0"/>
          </p:cNvCxnSpPr>
          <p:nvPr/>
        </p:nvCxnSpPr>
        <p:spPr>
          <a:xfrm rot="10800000">
            <a:off x="6725425" y="2238600"/>
            <a:ext cx="0" cy="24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77" name="Google Shape;877;p109"/>
          <p:cNvSpPr txBox="1"/>
          <p:nvPr/>
        </p:nvSpPr>
        <p:spPr>
          <a:xfrm>
            <a:off x="629925" y="2950275"/>
            <a:ext cx="986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1</a:t>
            </a:r>
            <a:endParaRPr sz="1200"/>
          </a:p>
        </p:txBody>
      </p:sp>
      <p:sp>
        <p:nvSpPr>
          <p:cNvPr id="878" name="Google Shape;878;p109"/>
          <p:cNvSpPr txBox="1"/>
          <p:nvPr/>
        </p:nvSpPr>
        <p:spPr>
          <a:xfrm>
            <a:off x="500975" y="897500"/>
            <a:ext cx="80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Credentials are never shared across a logical security boundary.</a:t>
            </a:r>
            <a:endParaRPr/>
          </a:p>
        </p:txBody>
      </p:sp>
      <p:sp>
        <p:nvSpPr>
          <p:cNvPr id="879" name="Google Shape;879;p109"/>
          <p:cNvSpPr txBox="1"/>
          <p:nvPr/>
        </p:nvSpPr>
        <p:spPr>
          <a:xfrm>
            <a:off x="345915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80" name="Google Shape;880;p109"/>
          <p:cNvSpPr txBox="1"/>
          <p:nvPr/>
        </p:nvSpPr>
        <p:spPr>
          <a:xfrm>
            <a:off x="6495500" y="238642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81" name="Google Shape;881;p109"/>
          <p:cNvSpPr txBox="1"/>
          <p:nvPr/>
        </p:nvSpPr>
        <p:spPr>
          <a:xfrm>
            <a:off x="1112925" y="23271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882" name="Google Shape;882;p109"/>
          <p:cNvSpPr txBox="1"/>
          <p:nvPr/>
        </p:nvSpPr>
        <p:spPr>
          <a:xfrm>
            <a:off x="7558875" y="2183175"/>
            <a:ext cx="1252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Cluster API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883" name="Google Shape;883;p109"/>
          <p:cNvCxnSpPr>
            <a:stCxn id="871" idx="1"/>
            <a:endCxn id="858" idx="3"/>
          </p:cNvCxnSpPr>
          <p:nvPr/>
        </p:nvCxnSpPr>
        <p:spPr>
          <a:xfrm rot="10800000">
            <a:off x="5004025" y="2481900"/>
            <a:ext cx="1195500" cy="228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109"/>
          <p:cNvCxnSpPr>
            <a:stCxn id="885" idx="3"/>
            <a:endCxn id="871" idx="2"/>
          </p:cNvCxnSpPr>
          <p:nvPr/>
        </p:nvCxnSpPr>
        <p:spPr>
          <a:xfrm flipH="1" rot="10800000">
            <a:off x="6199538" y="2941025"/>
            <a:ext cx="525900" cy="908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86" name="Google Shape;88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238" y="1782188"/>
            <a:ext cx="414225" cy="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38" y="1822625"/>
            <a:ext cx="3738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064" y="1803260"/>
            <a:ext cx="414225" cy="3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875" y="3115038"/>
            <a:ext cx="414225" cy="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9"/>
          <p:cNvSpPr txBox="1"/>
          <p:nvPr/>
        </p:nvSpPr>
        <p:spPr>
          <a:xfrm>
            <a:off x="3410013" y="37013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891" name="Google Shape;891;p109"/>
          <p:cNvCxnSpPr>
            <a:endCxn id="892" idx="1"/>
          </p:cNvCxnSpPr>
          <p:nvPr/>
        </p:nvCxnSpPr>
        <p:spPr>
          <a:xfrm flipH="1" rot="10800000">
            <a:off x="3804778" y="3849725"/>
            <a:ext cx="764100" cy="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85" name="Google Shape;885;p109"/>
          <p:cNvSpPr/>
          <p:nvPr/>
        </p:nvSpPr>
        <p:spPr>
          <a:xfrm>
            <a:off x="5335238" y="3620225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Config Repo</a:t>
            </a:r>
            <a:endParaRPr sz="900"/>
          </a:p>
        </p:txBody>
      </p:sp>
      <p:sp>
        <p:nvSpPr>
          <p:cNvPr id="893" name="Google Shape;893;p109"/>
          <p:cNvSpPr/>
          <p:nvPr/>
        </p:nvSpPr>
        <p:spPr>
          <a:xfrm>
            <a:off x="4729175" y="4079525"/>
            <a:ext cx="342275" cy="607725"/>
          </a:xfrm>
          <a:custGeom>
            <a:rect b="b" l="l" r="r" t="t"/>
            <a:pathLst>
              <a:path extrusionOk="0" h="24309" w="13691">
                <a:moveTo>
                  <a:pt x="13691" y="24309"/>
                </a:moveTo>
                <a:cubicBezTo>
                  <a:pt x="11968" y="23145"/>
                  <a:pt x="5635" y="21376"/>
                  <a:pt x="3353" y="17324"/>
                </a:cubicBezTo>
                <a:cubicBezTo>
                  <a:pt x="1071" y="13273"/>
                  <a:pt x="559" y="2887"/>
                  <a:pt x="0" y="0"/>
                </a:cubicBezTo>
              </a:path>
            </a:pathLst>
          </a:custGeom>
          <a:noFill/>
          <a:ln cap="flat" cmpd="sng" w="38100">
            <a:solidFill>
              <a:srgbClr val="F15D2A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894" name="Google Shape;894;p109"/>
          <p:cNvSpPr txBox="1"/>
          <p:nvPr/>
        </p:nvSpPr>
        <p:spPr>
          <a:xfrm>
            <a:off x="5004025" y="4170175"/>
            <a:ext cx="30819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Process &amp; constraints 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enforcement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92" name="Google Shape;892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8878" y="3692975"/>
            <a:ext cx="313500" cy="31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" name="Google Shape;895;p109"/>
          <p:cNvCxnSpPr>
            <a:stCxn id="892" idx="3"/>
            <a:endCxn id="885" idx="1"/>
          </p:cNvCxnSpPr>
          <p:nvPr/>
        </p:nvCxnSpPr>
        <p:spPr>
          <a:xfrm>
            <a:off x="4882378" y="3849725"/>
            <a:ext cx="453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0"/>
          <p:cNvSpPr/>
          <p:nvPr/>
        </p:nvSpPr>
        <p:spPr>
          <a:xfrm>
            <a:off x="2423474" y="3623675"/>
            <a:ext cx="13746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Operator</a:t>
            </a:r>
            <a:endParaRPr sz="1100"/>
          </a:p>
        </p:txBody>
      </p:sp>
      <p:pic>
        <p:nvPicPr>
          <p:cNvPr id="901" name="Google Shape;90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25" y="3642612"/>
            <a:ext cx="414225" cy="41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110"/>
          <p:cNvCxnSpPr/>
          <p:nvPr/>
        </p:nvCxnSpPr>
        <p:spPr>
          <a:xfrm>
            <a:off x="4713250" y="1305919"/>
            <a:ext cx="6300" cy="2732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3" name="Google Shape;903;p110"/>
          <p:cNvSpPr/>
          <p:nvPr/>
        </p:nvSpPr>
        <p:spPr>
          <a:xfrm>
            <a:off x="5698950" y="1933873"/>
            <a:ext cx="2052900" cy="1090200"/>
          </a:xfrm>
          <a:prstGeom prst="roundRect">
            <a:avLst>
              <a:gd fmla="val 7671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Cluster API</a:t>
            </a:r>
            <a:endParaRPr sz="1100"/>
          </a:p>
        </p:txBody>
      </p:sp>
      <p:sp>
        <p:nvSpPr>
          <p:cNvPr id="904" name="Google Shape;904;p110"/>
          <p:cNvSpPr txBox="1"/>
          <p:nvPr>
            <p:ph type="ctrTitle"/>
          </p:nvPr>
        </p:nvSpPr>
        <p:spPr>
          <a:xfrm>
            <a:off x="456350" y="386675"/>
            <a:ext cx="82584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</a:t>
            </a:r>
            <a:r>
              <a:rPr lang="en-GB"/>
              <a:t> pipeline  </a:t>
            </a:r>
            <a:endParaRPr/>
          </a:p>
        </p:txBody>
      </p:sp>
      <p:sp>
        <p:nvSpPr>
          <p:cNvPr id="905" name="Google Shape;905;p110"/>
          <p:cNvSpPr/>
          <p:nvPr/>
        </p:nvSpPr>
        <p:spPr>
          <a:xfrm>
            <a:off x="413985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Registry</a:t>
            </a:r>
            <a:endParaRPr sz="1100"/>
          </a:p>
        </p:txBody>
      </p:sp>
      <p:sp>
        <p:nvSpPr>
          <p:cNvPr id="906" name="Google Shape;906;p110"/>
          <p:cNvSpPr/>
          <p:nvPr/>
        </p:nvSpPr>
        <p:spPr>
          <a:xfrm>
            <a:off x="296202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CI</a:t>
            </a:r>
            <a:endParaRPr sz="1100"/>
          </a:p>
        </p:txBody>
      </p:sp>
      <p:sp>
        <p:nvSpPr>
          <p:cNvPr id="907" name="Google Shape;907;p110"/>
          <p:cNvSpPr/>
          <p:nvPr/>
        </p:nvSpPr>
        <p:spPr>
          <a:xfrm>
            <a:off x="1784200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Code Repo</a:t>
            </a:r>
            <a:endParaRPr sz="1100"/>
          </a:p>
        </p:txBody>
      </p:sp>
      <p:cxnSp>
        <p:nvCxnSpPr>
          <p:cNvPr id="908" name="Google Shape;908;p110"/>
          <p:cNvCxnSpPr>
            <a:stCxn id="906" idx="3"/>
            <a:endCxn id="905" idx="1"/>
          </p:cNvCxnSpPr>
          <p:nvPr/>
        </p:nvCxnSpPr>
        <p:spPr>
          <a:xfrm>
            <a:off x="382632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09" name="Google Shape;909;p110"/>
          <p:cNvCxnSpPr>
            <a:stCxn id="907" idx="3"/>
            <a:endCxn id="906" idx="1"/>
          </p:cNvCxnSpPr>
          <p:nvPr/>
        </p:nvCxnSpPr>
        <p:spPr>
          <a:xfrm>
            <a:off x="2648500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10" name="Google Shape;910;p110"/>
          <p:cNvSpPr/>
          <p:nvPr/>
        </p:nvSpPr>
        <p:spPr>
          <a:xfrm>
            <a:off x="606375" y="2252400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</a:t>
            </a:r>
            <a:endParaRPr sz="1100"/>
          </a:p>
        </p:txBody>
      </p:sp>
      <p:cxnSp>
        <p:nvCxnSpPr>
          <p:cNvPr id="911" name="Google Shape;911;p110"/>
          <p:cNvCxnSpPr>
            <a:stCxn id="910" idx="3"/>
            <a:endCxn id="907" idx="1"/>
          </p:cNvCxnSpPr>
          <p:nvPr/>
        </p:nvCxnSpPr>
        <p:spPr>
          <a:xfrm>
            <a:off x="1470675" y="2481900"/>
            <a:ext cx="313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12" name="Google Shape;912;p110"/>
          <p:cNvSpPr txBox="1"/>
          <p:nvPr/>
        </p:nvSpPr>
        <p:spPr>
          <a:xfrm>
            <a:off x="284080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913" name="Google Shape;913;p110"/>
          <p:cNvSpPr txBox="1"/>
          <p:nvPr/>
        </p:nvSpPr>
        <p:spPr>
          <a:xfrm>
            <a:off x="339900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CR creds</a:t>
            </a:r>
            <a:r>
              <a:rPr baseline="30000" lang="en-GB" sz="1200"/>
              <a:t>2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4" name="Google Shape;914;p110"/>
          <p:cNvSpPr txBox="1"/>
          <p:nvPr/>
        </p:nvSpPr>
        <p:spPr>
          <a:xfrm>
            <a:off x="2211500" y="1802400"/>
            <a:ext cx="1187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CI creds</a:t>
            </a:r>
            <a:endParaRPr baseline="30000" sz="1200"/>
          </a:p>
        </p:txBody>
      </p:sp>
      <p:sp>
        <p:nvSpPr>
          <p:cNvPr id="915" name="Google Shape;915;p110"/>
          <p:cNvSpPr txBox="1"/>
          <p:nvPr/>
        </p:nvSpPr>
        <p:spPr>
          <a:xfrm>
            <a:off x="1043500" y="1802400"/>
            <a:ext cx="116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Git creds</a:t>
            </a:r>
            <a:endParaRPr sz="1200"/>
          </a:p>
        </p:txBody>
      </p:sp>
      <p:cxnSp>
        <p:nvCxnSpPr>
          <p:cNvPr id="916" name="Google Shape;916;p110"/>
          <p:cNvCxnSpPr>
            <a:stCxn id="905" idx="2"/>
            <a:endCxn id="910" idx="2"/>
          </p:cNvCxnSpPr>
          <p:nvPr/>
        </p:nvCxnSpPr>
        <p:spPr>
          <a:xfrm rot="5400000">
            <a:off x="2805000" y="945000"/>
            <a:ext cx="600" cy="35334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7" name="Google Shape;917;p110"/>
          <p:cNvSpPr txBox="1"/>
          <p:nvPr/>
        </p:nvSpPr>
        <p:spPr>
          <a:xfrm>
            <a:off x="802425" y="24818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918" name="Google Shape;918;p110"/>
          <p:cNvSpPr/>
          <p:nvPr/>
        </p:nvSpPr>
        <p:spPr>
          <a:xfrm>
            <a:off x="6199525" y="2478900"/>
            <a:ext cx="1051800" cy="46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</a:t>
            </a:r>
            <a:endParaRPr sz="1000"/>
          </a:p>
        </p:txBody>
      </p:sp>
      <p:sp>
        <p:nvSpPr>
          <p:cNvPr id="919" name="Google Shape;919;p110"/>
          <p:cNvSpPr txBox="1"/>
          <p:nvPr/>
        </p:nvSpPr>
        <p:spPr>
          <a:xfrm>
            <a:off x="4719550" y="1802400"/>
            <a:ext cx="116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3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20" name="Google Shape;920;p110"/>
          <p:cNvSpPr txBox="1"/>
          <p:nvPr/>
        </p:nvSpPr>
        <p:spPr>
          <a:xfrm>
            <a:off x="6066938" y="25580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0000FF"/>
                </a:solidFill>
              </a:rPr>
              <a:t>RO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921" name="Google Shape;921;p110"/>
          <p:cNvSpPr txBox="1"/>
          <p:nvPr/>
        </p:nvSpPr>
        <p:spPr>
          <a:xfrm>
            <a:off x="6483988" y="2704488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922" name="Google Shape;922;p110"/>
          <p:cNvSpPr txBox="1"/>
          <p:nvPr/>
        </p:nvSpPr>
        <p:spPr>
          <a:xfrm>
            <a:off x="6539150" y="3276825"/>
            <a:ext cx="1252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Config repo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923" name="Google Shape;923;p110"/>
          <p:cNvCxnSpPr>
            <a:stCxn id="918" idx="0"/>
          </p:cNvCxnSpPr>
          <p:nvPr/>
        </p:nvCxnSpPr>
        <p:spPr>
          <a:xfrm rot="10800000">
            <a:off x="6725425" y="2238600"/>
            <a:ext cx="0" cy="24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24" name="Google Shape;924;p110"/>
          <p:cNvSpPr txBox="1"/>
          <p:nvPr/>
        </p:nvSpPr>
        <p:spPr>
          <a:xfrm>
            <a:off x="629925" y="2950275"/>
            <a:ext cx="986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CR creds</a:t>
            </a:r>
            <a:r>
              <a:rPr baseline="30000" lang="en-GB" sz="1200"/>
              <a:t>1</a:t>
            </a:r>
            <a:endParaRPr sz="1200"/>
          </a:p>
        </p:txBody>
      </p:sp>
      <p:sp>
        <p:nvSpPr>
          <p:cNvPr id="925" name="Google Shape;925;p110"/>
          <p:cNvSpPr txBox="1"/>
          <p:nvPr/>
        </p:nvSpPr>
        <p:spPr>
          <a:xfrm>
            <a:off x="500975" y="897500"/>
            <a:ext cx="8058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Credentials are never shared across a logical security boundary.</a:t>
            </a:r>
            <a:endParaRPr/>
          </a:p>
        </p:txBody>
      </p:sp>
      <p:sp>
        <p:nvSpPr>
          <p:cNvPr id="926" name="Google Shape;926;p110"/>
          <p:cNvSpPr txBox="1"/>
          <p:nvPr/>
        </p:nvSpPr>
        <p:spPr>
          <a:xfrm>
            <a:off x="3459150" y="2330100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927" name="Google Shape;927;p110"/>
          <p:cNvSpPr txBox="1"/>
          <p:nvPr/>
        </p:nvSpPr>
        <p:spPr>
          <a:xfrm>
            <a:off x="6495500" y="238642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928" name="Google Shape;928;p110"/>
          <p:cNvSpPr txBox="1"/>
          <p:nvPr/>
        </p:nvSpPr>
        <p:spPr>
          <a:xfrm>
            <a:off x="1112925" y="23271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929" name="Google Shape;929;p110"/>
          <p:cNvSpPr txBox="1"/>
          <p:nvPr/>
        </p:nvSpPr>
        <p:spPr>
          <a:xfrm>
            <a:off x="7558875" y="2183175"/>
            <a:ext cx="1252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Cluster API creds</a:t>
            </a:r>
            <a:endParaRPr baseline="3000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930" name="Google Shape;930;p110"/>
          <p:cNvCxnSpPr>
            <a:stCxn id="918" idx="1"/>
            <a:endCxn id="905" idx="3"/>
          </p:cNvCxnSpPr>
          <p:nvPr/>
        </p:nvCxnSpPr>
        <p:spPr>
          <a:xfrm rot="10800000">
            <a:off x="5004025" y="2481900"/>
            <a:ext cx="1195500" cy="228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110"/>
          <p:cNvCxnSpPr>
            <a:stCxn id="932" idx="3"/>
            <a:endCxn id="918" idx="2"/>
          </p:cNvCxnSpPr>
          <p:nvPr/>
        </p:nvCxnSpPr>
        <p:spPr>
          <a:xfrm flipH="1" rot="10800000">
            <a:off x="6199538" y="2941025"/>
            <a:ext cx="525900" cy="908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33" name="Google Shape;93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238" y="1782188"/>
            <a:ext cx="414225" cy="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38" y="1822625"/>
            <a:ext cx="3738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064" y="1803260"/>
            <a:ext cx="414225" cy="3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875" y="3115038"/>
            <a:ext cx="414225" cy="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0"/>
          <p:cNvSpPr txBox="1"/>
          <p:nvPr/>
        </p:nvSpPr>
        <p:spPr>
          <a:xfrm>
            <a:off x="3410013" y="3701375"/>
            <a:ext cx="472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RW</a:t>
            </a:r>
            <a:endParaRPr sz="900">
              <a:solidFill>
                <a:srgbClr val="FF0000"/>
              </a:solidFill>
            </a:endParaRPr>
          </a:p>
        </p:txBody>
      </p:sp>
      <p:cxnSp>
        <p:nvCxnSpPr>
          <p:cNvPr id="938" name="Google Shape;938;p110"/>
          <p:cNvCxnSpPr>
            <a:endCxn id="939" idx="1"/>
          </p:cNvCxnSpPr>
          <p:nvPr/>
        </p:nvCxnSpPr>
        <p:spPr>
          <a:xfrm flipH="1" rot="10800000">
            <a:off x="3804778" y="3849725"/>
            <a:ext cx="764100" cy="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32" name="Google Shape;932;p110"/>
          <p:cNvSpPr/>
          <p:nvPr/>
        </p:nvSpPr>
        <p:spPr>
          <a:xfrm>
            <a:off x="5335238" y="3620225"/>
            <a:ext cx="864300" cy="4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Config Repo</a:t>
            </a:r>
            <a:endParaRPr sz="900"/>
          </a:p>
        </p:txBody>
      </p:sp>
      <p:sp>
        <p:nvSpPr>
          <p:cNvPr id="940" name="Google Shape;940;p110"/>
          <p:cNvSpPr/>
          <p:nvPr/>
        </p:nvSpPr>
        <p:spPr>
          <a:xfrm>
            <a:off x="4722200" y="3709300"/>
            <a:ext cx="984950" cy="940825"/>
          </a:xfrm>
          <a:custGeom>
            <a:rect b="b" l="l" r="r" t="t"/>
            <a:pathLst>
              <a:path extrusionOk="0" h="37633" w="39398">
                <a:moveTo>
                  <a:pt x="0" y="36883"/>
                </a:moveTo>
                <a:cubicBezTo>
                  <a:pt x="4005" y="36417"/>
                  <a:pt x="17464" y="40236"/>
                  <a:pt x="24030" y="34089"/>
                </a:cubicBezTo>
                <a:cubicBezTo>
                  <a:pt x="30596" y="27942"/>
                  <a:pt x="36837" y="5682"/>
                  <a:pt x="39398" y="0"/>
                </a:cubicBezTo>
              </a:path>
            </a:pathLst>
          </a:custGeom>
          <a:noFill/>
          <a:ln cap="flat" cmpd="sng" w="38100">
            <a:solidFill>
              <a:srgbClr val="F15D2A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41" name="Google Shape;941;p110"/>
          <p:cNvSpPr txBox="1"/>
          <p:nvPr/>
        </p:nvSpPr>
        <p:spPr>
          <a:xfrm>
            <a:off x="2691950" y="4088425"/>
            <a:ext cx="23655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Exceptional auditing 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and attribution*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39" name="Google Shape;939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8878" y="3692975"/>
            <a:ext cx="313500" cy="31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110"/>
          <p:cNvCxnSpPr>
            <a:stCxn id="939" idx="3"/>
            <a:endCxn id="932" idx="1"/>
          </p:cNvCxnSpPr>
          <p:nvPr/>
        </p:nvCxnSpPr>
        <p:spPr>
          <a:xfrm>
            <a:off x="4882378" y="3849725"/>
            <a:ext cx="453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18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0" name="Google Shape;2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1234"/>
            <a:ext cx="9144001" cy="314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1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5D2A"/>
                </a:solidFill>
              </a:rPr>
              <a:t>What should be GitOps’ed?</a:t>
            </a:r>
            <a:endParaRPr>
              <a:solidFill>
                <a:srgbClr val="F15D2A"/>
              </a:solidFill>
            </a:endParaRPr>
          </a:p>
        </p:txBody>
      </p:sp>
      <p:sp>
        <p:nvSpPr>
          <p:cNvPr id="948" name="Google Shape;948;p11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2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5D2A"/>
                </a:solidFill>
              </a:rPr>
              <a:t>What should be GitOps’ed?</a:t>
            </a:r>
            <a:endParaRPr>
              <a:solidFill>
                <a:srgbClr val="F15D2A"/>
              </a:solidFill>
            </a:endParaRPr>
          </a:p>
        </p:txBody>
      </p:sp>
      <p:sp>
        <p:nvSpPr>
          <p:cNvPr id="954" name="Google Shape;954;p11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5" name="Google Shape;955;p112"/>
          <p:cNvSpPr txBox="1"/>
          <p:nvPr/>
        </p:nvSpPr>
        <p:spPr>
          <a:xfrm>
            <a:off x="6829825" y="3394600"/>
            <a:ext cx="16893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I’m so very sorry</a:t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56" name="Google Shape;956;p112"/>
          <p:cNvSpPr/>
          <p:nvPr/>
        </p:nvSpPr>
        <p:spPr>
          <a:xfrm>
            <a:off x="6446225" y="2538750"/>
            <a:ext cx="704275" cy="891675"/>
          </a:xfrm>
          <a:custGeom>
            <a:rect b="b" l="l" r="r" t="t"/>
            <a:pathLst>
              <a:path extrusionOk="0" h="35667" w="28171">
                <a:moveTo>
                  <a:pt x="28171" y="35667"/>
                </a:moveTo>
                <a:cubicBezTo>
                  <a:pt x="25066" y="34910"/>
                  <a:pt x="14237" y="37068"/>
                  <a:pt x="9542" y="31123"/>
                </a:cubicBezTo>
                <a:cubicBezTo>
                  <a:pt x="4847" y="25179"/>
                  <a:pt x="1590" y="5187"/>
                  <a:pt x="0" y="0"/>
                </a:cubicBezTo>
              </a:path>
            </a:pathLst>
          </a:custGeom>
          <a:noFill/>
          <a:ln cap="flat" cmpd="sng" w="28575">
            <a:solidFill>
              <a:srgbClr val="F15D2A"/>
            </a:solidFill>
            <a:prstDash val="dash"/>
            <a:round/>
            <a:headEnd len="med" w="med" type="none"/>
            <a:tailEnd len="med" w="med" type="triangle"/>
          </a:ln>
        </p:spPr>
      </p:sp>
      <p:pic>
        <p:nvPicPr>
          <p:cNvPr id="957" name="Google Shape;9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825" y="319015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3"/>
          <p:cNvSpPr txBox="1"/>
          <p:nvPr>
            <p:ph idx="12" type="sldNum"/>
          </p:nvPr>
        </p:nvSpPr>
        <p:spPr>
          <a:xfrm>
            <a:off x="8540150" y="4739425"/>
            <a:ext cx="585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3" name="Google Shape;963;p113"/>
          <p:cNvSpPr/>
          <p:nvPr/>
        </p:nvSpPr>
        <p:spPr>
          <a:xfrm rot="5400000">
            <a:off x="4273050" y="-2760400"/>
            <a:ext cx="597900" cy="8535000"/>
          </a:xfrm>
          <a:prstGeom prst="leftBrace">
            <a:avLst>
              <a:gd fmla="val 253433" name="adj1"/>
              <a:gd fmla="val 50000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50" y="152400"/>
            <a:ext cx="1110900" cy="11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13"/>
          <p:cNvSpPr txBox="1"/>
          <p:nvPr/>
        </p:nvSpPr>
        <p:spPr>
          <a:xfrm>
            <a:off x="2268900" y="1976475"/>
            <a:ext cx="46062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?</a:t>
            </a:r>
            <a:endParaRPr sz="9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14"/>
          <p:cNvSpPr txBox="1"/>
          <p:nvPr/>
        </p:nvSpPr>
        <p:spPr>
          <a:xfrm>
            <a:off x="3567000" y="1894975"/>
            <a:ext cx="2010000" cy="25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Dashboards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Alerts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Operator Runbooks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71" name="Google Shape;971;p114"/>
          <p:cNvSpPr txBox="1"/>
          <p:nvPr/>
        </p:nvSpPr>
        <p:spPr>
          <a:xfrm>
            <a:off x="330875" y="1894975"/>
            <a:ext cx="3857700" cy="25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Kubernetes Manifests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Application configuration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Provisioning config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72" name="Google Shape;972;p114"/>
          <p:cNvSpPr txBox="1"/>
          <p:nvPr>
            <p:ph idx="12" type="sldNum"/>
          </p:nvPr>
        </p:nvSpPr>
        <p:spPr>
          <a:xfrm>
            <a:off x="8540150" y="4739425"/>
            <a:ext cx="585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3" name="Google Shape;973;p114"/>
          <p:cNvSpPr/>
          <p:nvPr/>
        </p:nvSpPr>
        <p:spPr>
          <a:xfrm rot="5400000">
            <a:off x="4273050" y="-2760400"/>
            <a:ext cx="597900" cy="8535000"/>
          </a:xfrm>
          <a:prstGeom prst="leftBrace">
            <a:avLst>
              <a:gd fmla="val 253433" name="adj1"/>
              <a:gd fmla="val 50000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50" y="152400"/>
            <a:ext cx="1110900" cy="11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14"/>
          <p:cNvSpPr txBox="1"/>
          <p:nvPr/>
        </p:nvSpPr>
        <p:spPr>
          <a:xfrm>
            <a:off x="5496925" y="1894975"/>
            <a:ext cx="3342600" cy="25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Application checklists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Monitoring Data Pipeline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Sealed Secrets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5"/>
          <p:cNvSpPr txBox="1"/>
          <p:nvPr>
            <p:ph idx="12" type="sldNum"/>
          </p:nvPr>
        </p:nvSpPr>
        <p:spPr>
          <a:xfrm>
            <a:off x="8540150" y="4739425"/>
            <a:ext cx="585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1" name="Google Shape;981;p115"/>
          <p:cNvSpPr/>
          <p:nvPr/>
        </p:nvSpPr>
        <p:spPr>
          <a:xfrm rot="5400000">
            <a:off x="4273050" y="-2760400"/>
            <a:ext cx="597900" cy="8535000"/>
          </a:xfrm>
          <a:prstGeom prst="leftBrace">
            <a:avLst>
              <a:gd fmla="val 253433" name="adj1"/>
              <a:gd fmla="val 50000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2" name="Google Shape;98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50" y="152400"/>
            <a:ext cx="1110900" cy="11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675" y="1623550"/>
            <a:ext cx="3032651" cy="30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1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9" name="Google Shape;989;p116"/>
          <p:cNvSpPr txBox="1"/>
          <p:nvPr/>
        </p:nvSpPr>
        <p:spPr>
          <a:xfrm>
            <a:off x="5004025" y="4170175"/>
            <a:ext cx="30819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90" name="Google Shape;990;p116"/>
          <p:cNvSpPr txBox="1"/>
          <p:nvPr/>
        </p:nvSpPr>
        <p:spPr>
          <a:xfrm>
            <a:off x="383625" y="1108375"/>
            <a:ext cx="81342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Trivialises rollbacks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Exceptional auditing and attribution*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Separation of concerns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No crossing security boundary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Process &amp; constraints enforcement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Great Software ↔ Human collaboration point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Easy to validate for correctness (Policies)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System can self heal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116"/>
          <p:cNvSpPr txBox="1"/>
          <p:nvPr>
            <p:ph idx="4294967295" type="title"/>
          </p:nvPr>
        </p:nvSpPr>
        <p:spPr>
          <a:xfrm>
            <a:off x="490250" y="450150"/>
            <a:ext cx="8186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5D2A"/>
                </a:solidFill>
              </a:rPr>
              <a:t>Why should we care?</a:t>
            </a:r>
            <a:endParaRPr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7" name="Google Shape;997;p117"/>
          <p:cNvSpPr txBox="1"/>
          <p:nvPr/>
        </p:nvSpPr>
        <p:spPr>
          <a:xfrm>
            <a:off x="5004025" y="4170175"/>
            <a:ext cx="30819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98" name="Google Shape;998;p117"/>
          <p:cNvSpPr txBox="1"/>
          <p:nvPr/>
        </p:nvSpPr>
        <p:spPr>
          <a:xfrm>
            <a:off x="383625" y="1108375"/>
            <a:ext cx="81342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Trivialises rollbacks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Exceptional auditing and attribution*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Separation of concerns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No crossing security boundary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Process &amp; constraints enforcement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Great Software ↔ Human collaboration point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Easy to validate for correctness (Policies)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System can self heal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9" name="Google Shape;999;p117"/>
          <p:cNvSpPr txBox="1"/>
          <p:nvPr>
            <p:ph idx="4294967295" type="title"/>
          </p:nvPr>
        </p:nvSpPr>
        <p:spPr>
          <a:xfrm>
            <a:off x="490250" y="450150"/>
            <a:ext cx="8186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15D2A"/>
                </a:solidFill>
              </a:rPr>
              <a:t>Why should we care?</a:t>
            </a:r>
            <a:endParaRPr>
              <a:solidFill>
                <a:srgbClr val="F15D2A"/>
              </a:solidFill>
            </a:endParaRPr>
          </a:p>
        </p:txBody>
      </p:sp>
      <p:sp>
        <p:nvSpPr>
          <p:cNvPr id="1000" name="Google Shape;1000;p117"/>
          <p:cNvSpPr txBox="1"/>
          <p:nvPr/>
        </p:nvSpPr>
        <p:spPr>
          <a:xfrm>
            <a:off x="4043725" y="4317400"/>
            <a:ext cx="5002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* If you’ve secured your Git repositories properly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8"/>
          <p:cNvSpPr txBox="1"/>
          <p:nvPr>
            <p:ph type="title"/>
          </p:nvPr>
        </p:nvSpPr>
        <p:spPr>
          <a:xfrm>
            <a:off x="490250" y="450150"/>
            <a:ext cx="8186700" cy="36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GitOps at Weaveworks</a:t>
            </a:r>
            <a:endParaRPr>
              <a:solidFill>
                <a:srgbClr val="F15D2A"/>
              </a:solidFill>
            </a:endParaRPr>
          </a:p>
        </p:txBody>
      </p:sp>
      <p:sp>
        <p:nvSpPr>
          <p:cNvPr id="1006" name="Google Shape;1006;p11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12" name="Google Shape;10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19"/>
          <p:cNvSpPr txBox="1"/>
          <p:nvPr/>
        </p:nvSpPr>
        <p:spPr>
          <a:xfrm>
            <a:off x="715600" y="3801650"/>
            <a:ext cx="3843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Kubernetes operator (Flux, Open Source)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14" name="Google Shape;1014;p119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Multiple clusters (staging and prod)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5" name="Google Shape;1015;p119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CD into staging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6" name="Google Shape;1016;p119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Promotion from staging to prod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7" name="Google Shape;1017;p119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018" name="Google Shape;1018;p119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Automated diff tools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(*diff operators,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9" name="Google Shape;1019;p119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Dashboard definitions in Git (Grafanalib,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0" name="Google Shape;1020;p119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Alert definitions in git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1" name="Google Shape;1021;p119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Read-only access to production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for all developers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2" name="Google Shape;1022;p119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Gated, PR-driven changes to production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3" name="Google Shape;1023;p119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  <p:sp>
        <p:nvSpPr>
          <p:cNvPr id="1024" name="Google Shape;1024;p119"/>
          <p:cNvSpPr txBox="1"/>
          <p:nvPr/>
        </p:nvSpPr>
        <p:spPr>
          <a:xfrm rot="-456708">
            <a:off x="5646357" y="1693146"/>
            <a:ext cx="2846886" cy="2331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15D2A"/>
                </a:solidFill>
                <a:latin typeface="Caveat"/>
                <a:ea typeface="Caveat"/>
                <a:cs typeface="Caveat"/>
                <a:sym typeface="Caveat"/>
              </a:rPr>
              <a:t>Some of the GitOps things we do </a:t>
            </a:r>
            <a:endParaRPr b="1" sz="3000">
              <a:solidFill>
                <a:srgbClr val="F15D2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25" name="Google Shape;1025;p119"/>
          <p:cNvSpPr/>
          <p:nvPr/>
        </p:nvSpPr>
        <p:spPr>
          <a:xfrm>
            <a:off x="4385825" y="202100"/>
            <a:ext cx="1034400" cy="4380600"/>
          </a:xfrm>
          <a:prstGeom prst="rightBrace">
            <a:avLst>
              <a:gd fmla="val 95787" name="adj1"/>
              <a:gd fmla="val 50000" name="adj2"/>
            </a:avLst>
          </a:prstGeom>
          <a:noFill/>
          <a:ln cap="flat" cmpd="sng" w="38100">
            <a:solidFill>
              <a:srgbClr val="F15D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2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31" name="Google Shape;103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0"/>
          <p:cNvSpPr txBox="1"/>
          <p:nvPr/>
        </p:nvSpPr>
        <p:spPr>
          <a:xfrm>
            <a:off x="715600" y="3801650"/>
            <a:ext cx="3843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Kubernetes operator (Flux, Open Source)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33" name="Google Shape;1033;p120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Multiple clusters (staging and prod)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4" name="Google Shape;1034;p120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CD into staging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5" name="Google Shape;1035;p120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Promotion from staging to prod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6" name="Google Shape;1036;p120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Kubernetes</a:t>
            </a:r>
            <a:endParaRPr b="1"/>
          </a:p>
        </p:txBody>
      </p:sp>
      <p:sp>
        <p:nvSpPr>
          <p:cNvPr id="1037" name="Google Shape;1037;p120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Automated diff tools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(*diff operators,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8" name="Google Shape;1038;p120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Dashboard definitions in Git (Grafanalib,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9" name="Google Shape;1039;p120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Alert definitions in git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0" name="Google Shape;1040;p120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Read-only access to production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for all developers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1" name="Google Shape;1041;p120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Gated, PR-driven changes to production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2" name="Google Shape;1042;p120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6" name="Google Shape;286;p67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An operation model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8" name="Google Shape;1048;p121"/>
          <p:cNvSpPr txBox="1"/>
          <p:nvPr/>
        </p:nvSpPr>
        <p:spPr>
          <a:xfrm>
            <a:off x="390150" y="167575"/>
            <a:ext cx="8363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u="sng">
                <a:solidFill>
                  <a:schemeClr val="hlink"/>
                </a:solidFill>
                <a:hlinkClick r:id="rId3"/>
              </a:rPr>
              <a:t>https://github.com/weaveworks/wksctl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9" name="Google Shape;1049;p121"/>
          <p:cNvPicPr preferRelativeResize="0"/>
          <p:nvPr/>
        </p:nvPicPr>
        <p:blipFill rotWithShape="1">
          <a:blip r:embed="rId4">
            <a:alphaModFix/>
          </a:blip>
          <a:srcRect b="11166" l="0" r="0" t="0"/>
          <a:stretch/>
        </p:blipFill>
        <p:spPr>
          <a:xfrm>
            <a:off x="1967175" y="1117650"/>
            <a:ext cx="5209649" cy="356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2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5" name="Google Shape;1055;p122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0323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0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22"/>
          <p:cNvSpPr txBox="1"/>
          <p:nvPr/>
        </p:nvSpPr>
        <p:spPr>
          <a:xfrm>
            <a:off x="4811200" y="651250"/>
            <a:ext cx="3322800" cy="37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Deploying Kubernetes the </a:t>
            </a:r>
            <a:endParaRPr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GitOps way</a:t>
            </a:r>
            <a:endParaRPr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63" name="Google Shape;106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23"/>
          <p:cNvSpPr txBox="1"/>
          <p:nvPr/>
        </p:nvSpPr>
        <p:spPr>
          <a:xfrm>
            <a:off x="715600" y="3801650"/>
            <a:ext cx="3843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Kubernetes operator (Flux, Open Source)</a:t>
            </a:r>
            <a:endParaRPr b="1"/>
          </a:p>
        </p:txBody>
      </p:sp>
      <p:sp>
        <p:nvSpPr>
          <p:cNvPr id="1065" name="Google Shape;1065;p123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Multiple clusters (staging and prod)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6" name="Google Shape;1066;p123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CD into staging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7" name="Google Shape;1067;p123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Promotion from staging to prod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8" name="Google Shape;1068;p123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9" name="Google Shape;1069;p123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Automated diff tools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(*diff operators,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0" name="Google Shape;1070;p123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Dashboard definitions in Git (Grafanalib,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1" name="Google Shape;1071;p123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Alert definitions in git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2" name="Google Shape;1072;p123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Read-only access to production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for all developers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3" name="Google Shape;1073;p123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Gated, PR-driven changes to production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4" name="Google Shape;1074;p123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0" name="Google Shape;108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00" y="106275"/>
            <a:ext cx="7072802" cy="36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24"/>
          <p:cNvSpPr txBox="1"/>
          <p:nvPr/>
        </p:nvSpPr>
        <p:spPr>
          <a:xfrm>
            <a:off x="390150" y="3671850"/>
            <a:ext cx="83637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u="sng">
                <a:solidFill>
                  <a:schemeClr val="hlink"/>
                </a:solidFill>
                <a:hlinkClick r:id="rId4"/>
              </a:rPr>
              <a:t>https://fluxcd.io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7" name="Google Shape;1087;p125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0323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0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25"/>
          <p:cNvSpPr txBox="1"/>
          <p:nvPr/>
        </p:nvSpPr>
        <p:spPr>
          <a:xfrm>
            <a:off x="4811200" y="651250"/>
            <a:ext cx="3322800" cy="37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Deploying a service with Flux</a:t>
            </a:r>
            <a:endParaRPr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95" name="Google Shape;109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26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 operator (Flux,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7" name="Google Shape;1097;p126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Multiple clusters (staging and prod)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8" name="Google Shape;1098;p126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CD into staging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9" name="Google Shape;1099;p126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Promotion from staging to prod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0" name="Google Shape;1100;p126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1" name="Google Shape;1101;p126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Automated diff tools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(*diff operators, Open Source)</a:t>
            </a:r>
            <a:endParaRPr b="1"/>
          </a:p>
        </p:txBody>
      </p:sp>
      <p:sp>
        <p:nvSpPr>
          <p:cNvPr id="1102" name="Google Shape;1102;p126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Dashboard definitions in Git (Grafanalib,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3" name="Google Shape;1103;p126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Alert definitions in git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4" name="Google Shape;1104;p126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Read-only access to production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for all developers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5" name="Google Shape;1105;p126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Gated, PR-driven changes to production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6" name="Google Shape;1106;p126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2" name="Google Shape;1112;p1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0222"/>
            <a:ext cx="9144000" cy="218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19" name="Google Shape;111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28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 operator (Flux,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1" name="Google Shape;1121;p128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Multiple clusters (staging and prod)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2" name="Google Shape;1122;p128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CD into staging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3" name="Google Shape;1123;p128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Promotion from staging to prod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4" name="Google Shape;1124;p128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5" name="Google Shape;1125;p128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Automated diff tools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(*diff operators,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6" name="Google Shape;1126;p128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Dashboard definitions in Git (Grafanalib,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7" name="Google Shape;1127;p128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Alert definitions in git</a:t>
            </a:r>
            <a:endParaRPr b="1"/>
          </a:p>
        </p:txBody>
      </p:sp>
      <p:sp>
        <p:nvSpPr>
          <p:cNvPr id="1128" name="Google Shape;1128;p128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Read-only access to production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for all developers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9" name="Google Shape;1129;p128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Gated, PR-driven changes to production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0" name="Google Shape;1130;p128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2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36" name="Google Shape;113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7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3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2" name="Google Shape;1142;p1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3" name="Google Shape;114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725"/>
            <a:ext cx="69342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90132"/>
            <a:ext cx="9144000" cy="2388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30"/>
          <p:cNvSpPr/>
          <p:nvPr/>
        </p:nvSpPr>
        <p:spPr>
          <a:xfrm>
            <a:off x="6934200" y="164725"/>
            <a:ext cx="2191800" cy="219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2" name="Google Shape;292;p68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An operation model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Derived from CS and operation knowledge</a:t>
            </a:r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3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51" name="Google Shape;115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31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 operator (Flux,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3" name="Google Shape;1153;p131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Multiple clusters (staging and prod)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4" name="Google Shape;1154;p131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CD into staging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5" name="Google Shape;1155;p131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Promotion from staging to prod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6" name="Google Shape;1156;p131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Kubernetes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7" name="Google Shape;1157;p131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Automated diff tools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(*diff operators, Open Source)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8" name="Google Shape;1158;p131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Dashboard definitions in Git (Grafanalib, Open Source)</a:t>
            </a:r>
            <a:endParaRPr b="1"/>
          </a:p>
        </p:txBody>
      </p:sp>
      <p:sp>
        <p:nvSpPr>
          <p:cNvPr id="1159" name="Google Shape;1159;p131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Alert definitions in git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0" name="Google Shape;1160;p131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Read-only access to production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for all developers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1" name="Google Shape;1161;p131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Gated, PR-driven changes to production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2" name="Google Shape;1162;p131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8" name="Google Shape;116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66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3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75" name="Google Shape;117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5" y="0"/>
            <a:ext cx="7695719" cy="513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3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2" name="Google Shape;118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5" y="0"/>
            <a:ext cx="7695719" cy="51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34"/>
          <p:cNvSpPr/>
          <p:nvPr/>
        </p:nvSpPr>
        <p:spPr>
          <a:xfrm>
            <a:off x="0" y="0"/>
            <a:ext cx="9144000" cy="125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34"/>
          <p:cNvSpPr/>
          <p:nvPr/>
        </p:nvSpPr>
        <p:spPr>
          <a:xfrm>
            <a:off x="0" y="1252200"/>
            <a:ext cx="2127000" cy="15183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34"/>
          <p:cNvSpPr/>
          <p:nvPr/>
        </p:nvSpPr>
        <p:spPr>
          <a:xfrm>
            <a:off x="0" y="4652625"/>
            <a:ext cx="9144000" cy="4908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34"/>
          <p:cNvSpPr/>
          <p:nvPr/>
        </p:nvSpPr>
        <p:spPr>
          <a:xfrm>
            <a:off x="0" y="2770525"/>
            <a:ext cx="1664700" cy="188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34"/>
          <p:cNvSpPr/>
          <p:nvPr/>
        </p:nvSpPr>
        <p:spPr>
          <a:xfrm>
            <a:off x="1664700" y="2770525"/>
            <a:ext cx="4154700" cy="188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34"/>
          <p:cNvSpPr/>
          <p:nvPr/>
        </p:nvSpPr>
        <p:spPr>
          <a:xfrm>
            <a:off x="5819400" y="2770525"/>
            <a:ext cx="3324600" cy="188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34"/>
          <p:cNvSpPr/>
          <p:nvPr/>
        </p:nvSpPr>
        <p:spPr>
          <a:xfrm>
            <a:off x="2127000" y="1458400"/>
            <a:ext cx="3486000" cy="131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34"/>
          <p:cNvSpPr/>
          <p:nvPr/>
        </p:nvSpPr>
        <p:spPr>
          <a:xfrm>
            <a:off x="5613000" y="1252300"/>
            <a:ext cx="3531000" cy="15183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96" name="Google Shape;119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35"/>
          <p:cNvSpPr/>
          <p:nvPr/>
        </p:nvSpPr>
        <p:spPr>
          <a:xfrm>
            <a:off x="4695300" y="206300"/>
            <a:ext cx="1081350" cy="192100"/>
          </a:xfrm>
          <a:custGeom>
            <a:rect b="b" l="l" r="r" t="t"/>
            <a:pathLst>
              <a:path extrusionOk="0" h="7684" w="43254">
                <a:moveTo>
                  <a:pt x="43254" y="0"/>
                </a:moveTo>
                <a:cubicBezTo>
                  <a:pt x="37481" y="803"/>
                  <a:pt x="15824" y="3534"/>
                  <a:pt x="8615" y="4815"/>
                </a:cubicBezTo>
                <a:cubicBezTo>
                  <a:pt x="1406" y="6096"/>
                  <a:pt x="1436" y="7206"/>
                  <a:pt x="0" y="7684"/>
                </a:cubicBezTo>
              </a:path>
            </a:pathLst>
          </a:custGeom>
          <a:noFill/>
          <a:ln cap="flat" cmpd="sng" w="76200">
            <a:solidFill>
              <a:srgbClr val="F15D2A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98" name="Google Shape;1198;p135"/>
          <p:cNvSpPr/>
          <p:nvPr/>
        </p:nvSpPr>
        <p:spPr>
          <a:xfrm>
            <a:off x="49800" y="334375"/>
            <a:ext cx="4488900" cy="2298000"/>
          </a:xfrm>
          <a:prstGeom prst="rect">
            <a:avLst/>
          </a:prstGeom>
          <a:noFill/>
          <a:ln cap="flat" cmpd="sng" w="76200">
            <a:solidFill>
              <a:srgbClr val="F15D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36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05" name="Google Shape;120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5" y="0"/>
            <a:ext cx="7695719" cy="51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36"/>
          <p:cNvSpPr/>
          <p:nvPr/>
        </p:nvSpPr>
        <p:spPr>
          <a:xfrm>
            <a:off x="0" y="0"/>
            <a:ext cx="9144000" cy="125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36"/>
          <p:cNvSpPr/>
          <p:nvPr/>
        </p:nvSpPr>
        <p:spPr>
          <a:xfrm>
            <a:off x="0" y="1252200"/>
            <a:ext cx="2127000" cy="15183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36"/>
          <p:cNvSpPr/>
          <p:nvPr/>
        </p:nvSpPr>
        <p:spPr>
          <a:xfrm>
            <a:off x="0" y="4652625"/>
            <a:ext cx="9144000" cy="4908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36"/>
          <p:cNvSpPr/>
          <p:nvPr/>
        </p:nvSpPr>
        <p:spPr>
          <a:xfrm>
            <a:off x="0" y="2770525"/>
            <a:ext cx="1664700" cy="188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36"/>
          <p:cNvSpPr/>
          <p:nvPr/>
        </p:nvSpPr>
        <p:spPr>
          <a:xfrm>
            <a:off x="1664700" y="2770525"/>
            <a:ext cx="4154700" cy="16758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36"/>
          <p:cNvSpPr/>
          <p:nvPr/>
        </p:nvSpPr>
        <p:spPr>
          <a:xfrm>
            <a:off x="5819400" y="2770525"/>
            <a:ext cx="3324600" cy="18822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36"/>
          <p:cNvSpPr/>
          <p:nvPr/>
        </p:nvSpPr>
        <p:spPr>
          <a:xfrm>
            <a:off x="2127000" y="1252300"/>
            <a:ext cx="3486000" cy="15183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36"/>
          <p:cNvSpPr/>
          <p:nvPr/>
        </p:nvSpPr>
        <p:spPr>
          <a:xfrm>
            <a:off x="5613000" y="1252300"/>
            <a:ext cx="3531000" cy="1518300"/>
          </a:xfrm>
          <a:prstGeom prst="rect">
            <a:avLst/>
          </a:prstGeom>
          <a:solidFill>
            <a:srgbClr val="000000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37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19" name="Google Shape;121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37"/>
          <p:cNvSpPr/>
          <p:nvPr/>
        </p:nvSpPr>
        <p:spPr>
          <a:xfrm>
            <a:off x="6054100" y="1159600"/>
            <a:ext cx="704300" cy="1195175"/>
          </a:xfrm>
          <a:custGeom>
            <a:rect b="b" l="l" r="r" t="t"/>
            <a:pathLst>
              <a:path extrusionOk="0" h="47807" w="28172">
                <a:moveTo>
                  <a:pt x="0" y="0"/>
                </a:moveTo>
                <a:cubicBezTo>
                  <a:pt x="3392" y="2620"/>
                  <a:pt x="15655" y="7751"/>
                  <a:pt x="20350" y="15719"/>
                </a:cubicBezTo>
                <a:cubicBezTo>
                  <a:pt x="25045" y="23687"/>
                  <a:pt x="26868" y="42459"/>
                  <a:pt x="28172" y="47807"/>
                </a:cubicBezTo>
              </a:path>
            </a:pathLst>
          </a:custGeom>
          <a:noFill/>
          <a:ln cap="flat" cmpd="sng" w="76200">
            <a:solidFill>
              <a:srgbClr val="F15D2A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21" name="Google Shape;1221;p137"/>
          <p:cNvSpPr/>
          <p:nvPr/>
        </p:nvSpPr>
        <p:spPr>
          <a:xfrm>
            <a:off x="49800" y="2582425"/>
            <a:ext cx="9034800" cy="2497200"/>
          </a:xfrm>
          <a:prstGeom prst="rect">
            <a:avLst/>
          </a:prstGeom>
          <a:noFill/>
          <a:ln cap="flat" cmpd="sng" w="76200">
            <a:solidFill>
              <a:srgbClr val="F15D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38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27" name="Google Shape;122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38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229" name="Google Shape;1229;p138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230" name="Google Shape;1230;p138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231" name="Google Shape;1231;p138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232" name="Google Shape;1232;p138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233" name="Google Shape;1233;p138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234" name="Google Shape;1234;p138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235" name="Google Shape;1235;p138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236" name="Google Shape;1236;p138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237" name="Google Shape;1237;p138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238" name="Google Shape;1238;p138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239" name="Google Shape;1239;p138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3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5" name="Google Shape;124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39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247" name="Google Shape;1247;p139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248" name="Google Shape;1248;p139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249" name="Google Shape;1249;p139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250" name="Google Shape;1250;p139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251" name="Google Shape;1251;p139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252" name="Google Shape;1252;p139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253" name="Google Shape;1253;p139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254" name="Google Shape;1254;p139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255" name="Google Shape;1255;p139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256" name="Google Shape;1256;p139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257" name="Google Shape;1257;p139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63" name="Google Shape;126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40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265" name="Google Shape;1265;p140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266" name="Google Shape;1266;p140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267" name="Google Shape;1267;p140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268" name="Google Shape;1268;p140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269" name="Google Shape;1269;p140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270" name="Google Shape;1270;p140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271" name="Google Shape;1271;p140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272" name="Google Shape;1272;p140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273" name="Google Shape;1273;p140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274" name="Google Shape;1274;p140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275" name="Google Shape;1275;p140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Dozens of changes per day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a very small team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8" name="Google Shape;298;p69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An operation model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Derived from CS and operational knowledge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Technology agnostic (name notwithstanding)</a:t>
            </a:r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41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81" name="Google Shape;128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41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283" name="Google Shape;1283;p141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284" name="Google Shape;1284;p141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285" name="Google Shape;1285;p141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286" name="Google Shape;1286;p141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287" name="Google Shape;1287;p141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288" name="Google Shape;1288;p141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289" name="Google Shape;1289;p141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290" name="Google Shape;1290;p141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291" name="Google Shape;1291;p141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292" name="Google Shape;1292;p141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293" name="Google Shape;1293;p141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Dozens of changes per day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a very small team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Incredibly fast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regression response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42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99" name="Google Shape;129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42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301" name="Google Shape;1301;p142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302" name="Google Shape;1302;p142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303" name="Google Shape;1303;p142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304" name="Google Shape;1304;p142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305" name="Google Shape;1305;p142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306" name="Google Shape;1306;p142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307" name="Google Shape;1307;p142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308" name="Google Shape;1308;p142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309" name="Google Shape;1309;p142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310" name="Google Shape;1310;p142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311" name="Google Shape;1311;p142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Dozens of changes per day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a very small team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Incredibly fast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regression response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Permissive approach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to production access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43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17" name="Google Shape;131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43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319" name="Google Shape;1319;p143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320" name="Google Shape;1320;p143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321" name="Google Shape;1321;p143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322" name="Google Shape;1322;p143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323" name="Google Shape;1323;p143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324" name="Google Shape;1324;p143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325" name="Google Shape;1325;p143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326" name="Google Shape;1326;p143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327" name="Google Shape;1327;p143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328" name="Google Shape;1328;p143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329" name="Google Shape;1329;p143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Dozens of changes per day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a very small team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Incredibly fast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regression response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Permissive approach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to production access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Excellent developer experience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4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35" name="Google Shape;133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44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337" name="Google Shape;1337;p144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338" name="Google Shape;1338;p144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339" name="Google Shape;1339;p144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340" name="Google Shape;1340;p144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341" name="Google Shape;1341;p144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342" name="Google Shape;1342;p144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343" name="Google Shape;1343;p144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344" name="Google Shape;1344;p144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345" name="Google Shape;1345;p144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346" name="Google Shape;1346;p144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347" name="Google Shape;1347;p144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Dozens of changes per day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a very small team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Incredibly fast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regression response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Permissive approach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to production access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Excellent developer experience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Stress-free on-call*</a:t>
            </a:r>
            <a:endParaRPr sz="18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45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53" name="Google Shape;135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" y="1914826"/>
            <a:ext cx="1082500" cy="1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45"/>
          <p:cNvSpPr txBox="1"/>
          <p:nvPr/>
        </p:nvSpPr>
        <p:spPr>
          <a:xfrm>
            <a:off x="715600" y="3801650"/>
            <a:ext cx="3612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operator (Flux, Open Source)</a:t>
            </a:r>
            <a:endParaRPr/>
          </a:p>
        </p:txBody>
      </p:sp>
      <p:sp>
        <p:nvSpPr>
          <p:cNvPr id="1355" name="Google Shape;1355;p145"/>
          <p:cNvSpPr txBox="1"/>
          <p:nvPr/>
        </p:nvSpPr>
        <p:spPr>
          <a:xfrm>
            <a:off x="1174700" y="34277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clusters (staging and prod)</a:t>
            </a:r>
            <a:endParaRPr/>
          </a:p>
        </p:txBody>
      </p:sp>
      <p:sp>
        <p:nvSpPr>
          <p:cNvPr id="1356" name="Google Shape;1356;p145"/>
          <p:cNvSpPr txBox="1"/>
          <p:nvPr/>
        </p:nvSpPr>
        <p:spPr>
          <a:xfrm>
            <a:off x="1588375" y="3102263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 into staging</a:t>
            </a:r>
            <a:endParaRPr/>
          </a:p>
        </p:txBody>
      </p:sp>
      <p:sp>
        <p:nvSpPr>
          <p:cNvPr id="1357" name="Google Shape;1357;p145"/>
          <p:cNvSpPr txBox="1"/>
          <p:nvPr/>
        </p:nvSpPr>
        <p:spPr>
          <a:xfrm>
            <a:off x="1900725" y="269028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Promotion from staging to prod </a:t>
            </a:r>
            <a:endParaRPr/>
          </a:p>
        </p:txBody>
      </p:sp>
      <p:sp>
        <p:nvSpPr>
          <p:cNvPr id="1358" name="Google Shape;1358;p145"/>
          <p:cNvSpPr txBox="1"/>
          <p:nvPr/>
        </p:nvSpPr>
        <p:spPr>
          <a:xfrm>
            <a:off x="197825" y="4165238"/>
            <a:ext cx="2970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</a:t>
            </a:r>
            <a:endParaRPr/>
          </a:p>
        </p:txBody>
      </p:sp>
      <p:sp>
        <p:nvSpPr>
          <p:cNvPr id="1359" name="Google Shape;1359;p145"/>
          <p:cNvSpPr txBox="1"/>
          <p:nvPr/>
        </p:nvSpPr>
        <p:spPr>
          <a:xfrm>
            <a:off x="1923925" y="2097125"/>
            <a:ext cx="3801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diff tools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(*diff operators, Open Source)</a:t>
            </a:r>
            <a:endParaRPr/>
          </a:p>
        </p:txBody>
      </p:sp>
      <p:sp>
        <p:nvSpPr>
          <p:cNvPr id="1360" name="Google Shape;1360;p145"/>
          <p:cNvSpPr txBox="1"/>
          <p:nvPr/>
        </p:nvSpPr>
        <p:spPr>
          <a:xfrm>
            <a:off x="1275900" y="1243177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definitions in Git (Grafanalib, Open Source)</a:t>
            </a:r>
            <a:endParaRPr/>
          </a:p>
        </p:txBody>
      </p:sp>
      <p:sp>
        <p:nvSpPr>
          <p:cNvPr id="1361" name="Google Shape;1361;p145"/>
          <p:cNvSpPr txBox="1"/>
          <p:nvPr/>
        </p:nvSpPr>
        <p:spPr>
          <a:xfrm>
            <a:off x="1733200" y="1794202"/>
            <a:ext cx="30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 definitions in git</a:t>
            </a:r>
            <a:endParaRPr/>
          </a:p>
        </p:txBody>
      </p:sp>
      <p:sp>
        <p:nvSpPr>
          <p:cNvPr id="1362" name="Google Shape;1362;p145"/>
          <p:cNvSpPr txBox="1"/>
          <p:nvPr/>
        </p:nvSpPr>
        <p:spPr>
          <a:xfrm>
            <a:off x="758100" y="7469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Read-only access to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all developers</a:t>
            </a:r>
            <a:endParaRPr/>
          </a:p>
        </p:txBody>
      </p:sp>
      <p:sp>
        <p:nvSpPr>
          <p:cNvPr id="1363" name="Google Shape;1363;p145"/>
          <p:cNvSpPr txBox="1"/>
          <p:nvPr/>
        </p:nvSpPr>
        <p:spPr>
          <a:xfrm>
            <a:off x="331200" y="202106"/>
            <a:ext cx="3098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Gated, PR-driven changes to production</a:t>
            </a:r>
            <a:endParaRPr/>
          </a:p>
        </p:txBody>
      </p:sp>
      <p:sp>
        <p:nvSpPr>
          <p:cNvPr id="1364" name="Google Shape;1364;p145"/>
          <p:cNvSpPr txBox="1"/>
          <p:nvPr/>
        </p:nvSpPr>
        <p:spPr>
          <a:xfrm>
            <a:off x="4520875" y="1966325"/>
            <a:ext cx="7611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15D2A"/>
                </a:solidFill>
              </a:rPr>
              <a:t>⇒</a:t>
            </a:r>
            <a:endParaRPr sz="4800"/>
          </a:p>
        </p:txBody>
      </p:sp>
      <p:sp>
        <p:nvSpPr>
          <p:cNvPr id="1365" name="Google Shape;1365;p145"/>
          <p:cNvSpPr txBox="1"/>
          <p:nvPr/>
        </p:nvSpPr>
        <p:spPr>
          <a:xfrm>
            <a:off x="5344425" y="202100"/>
            <a:ext cx="37257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&lt; 30 minute total disaster recovery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Dozens of changes per day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with a very small team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Incredibly fast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regression response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Permissive approach 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to production access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Excellent developer experience</a:t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5D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15D2A"/>
                </a:solidFill>
              </a:rPr>
              <a:t>Stress-free on-call*</a:t>
            </a:r>
            <a:endParaRPr sz="1800">
              <a:solidFill>
                <a:srgbClr val="F15D2A"/>
              </a:solidFill>
            </a:endParaRPr>
          </a:p>
        </p:txBody>
      </p:sp>
      <p:sp>
        <p:nvSpPr>
          <p:cNvPr id="1366" name="Google Shape;1366;p145"/>
          <p:cNvSpPr txBox="1"/>
          <p:nvPr/>
        </p:nvSpPr>
        <p:spPr>
          <a:xfrm>
            <a:off x="7599200" y="4388813"/>
            <a:ext cx="1647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15D2A"/>
                </a:solidFill>
              </a:rPr>
              <a:t>*“stress-reduced”</a:t>
            </a:r>
            <a:endParaRPr sz="1200">
              <a:solidFill>
                <a:srgbClr val="F15D2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0"/>
          <p:cNvSpPr txBox="1"/>
          <p:nvPr>
            <p:ph idx="12" type="sldNum"/>
          </p:nvPr>
        </p:nvSpPr>
        <p:spPr>
          <a:xfrm>
            <a:off x="8676951" y="4739425"/>
            <a:ext cx="449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70"/>
          <p:cNvSpPr txBox="1"/>
          <p:nvPr/>
        </p:nvSpPr>
        <p:spPr>
          <a:xfrm>
            <a:off x="425975" y="266925"/>
            <a:ext cx="7599300" cy="3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GitOps is...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An operation model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Derived from CS and operational knowledge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Technology agnostic (name notwithstanding)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	A set of principles (Why instead of How)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aveworks Cle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aveworks Cle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eaveworks Cle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Weaveworks Cle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Weaveworks Cle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